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374" r:id="rId2"/>
    <p:sldId id="467" r:id="rId3"/>
    <p:sldId id="468" r:id="rId4"/>
    <p:sldId id="469" r:id="rId5"/>
    <p:sldId id="489" r:id="rId6"/>
    <p:sldId id="471" r:id="rId7"/>
    <p:sldId id="490" r:id="rId8"/>
    <p:sldId id="470" r:id="rId9"/>
    <p:sldId id="478" r:id="rId10"/>
    <p:sldId id="472" r:id="rId11"/>
    <p:sldId id="473" r:id="rId12"/>
    <p:sldId id="485" r:id="rId13"/>
    <p:sldId id="474" r:id="rId14"/>
    <p:sldId id="475" r:id="rId15"/>
    <p:sldId id="488" r:id="rId16"/>
    <p:sldId id="476" r:id="rId17"/>
    <p:sldId id="477" r:id="rId18"/>
    <p:sldId id="479" r:id="rId19"/>
    <p:sldId id="379" r:id="rId20"/>
    <p:sldId id="480" r:id="rId21"/>
    <p:sldId id="481" r:id="rId22"/>
    <p:sldId id="482" r:id="rId23"/>
    <p:sldId id="483" r:id="rId24"/>
    <p:sldId id="380" r:id="rId25"/>
    <p:sldId id="381" r:id="rId26"/>
    <p:sldId id="382" r:id="rId27"/>
    <p:sldId id="383" r:id="rId28"/>
    <p:sldId id="486" r:id="rId29"/>
    <p:sldId id="487" r:id="rId30"/>
    <p:sldId id="484" r:id="rId31"/>
    <p:sldId id="384" r:id="rId32"/>
    <p:sldId id="465" r:id="rId33"/>
    <p:sldId id="385" r:id="rId34"/>
    <p:sldId id="436" r:id="rId35"/>
  </p:sldIdLst>
  <p:sldSz cx="9144000" cy="6858000" type="screen4x3"/>
  <p:notesSz cx="6799263" cy="9934575"/>
  <p:defaultTextStyle>
    <a:defPPr>
      <a:defRPr lang="nl-NL"/>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70" d="100"/>
          <a:sy n="70" d="100"/>
        </p:scale>
        <p:origin x="-1836" y="-180"/>
      </p:cViewPr>
      <p:guideLst>
        <p:guide orient="horz" pos="2160"/>
        <p:guide pos="2944"/>
      </p:guideLst>
    </p:cSldViewPr>
  </p:slideViewPr>
  <p:outlineViewPr>
    <p:cViewPr>
      <p:scale>
        <a:sx n="100" d="100"/>
        <a:sy n="100"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89989" tIns="46794" rIns="89989" bIns="46794" numCol="1" anchor="ctr" anchorCtr="0" compatLnSpc="1">
            <a:prstTxWarp prst="textNoShape">
              <a:avLst/>
            </a:prstTxWarp>
          </a:bodyPr>
          <a:lstStyle>
            <a:lvl1pPr>
              <a:defRPr sz="1200"/>
            </a:lvl1pPr>
          </a:lstStyle>
          <a:p>
            <a:endParaRPr lang="nl-NL"/>
          </a:p>
        </p:txBody>
      </p:sp>
      <p:sp>
        <p:nvSpPr>
          <p:cNvPr id="225283" name="Rectangle 1027"/>
          <p:cNvSpPr>
            <a:spLocks noGrp="1" noChangeArrowheads="1"/>
          </p:cNvSpPr>
          <p:nvPr>
            <p:ph type="dt" sz="quarter" idx="1"/>
          </p:nvPr>
        </p:nvSpPr>
        <p:spPr bwMode="auto">
          <a:xfrm>
            <a:off x="3852863" y="0"/>
            <a:ext cx="2946400" cy="496888"/>
          </a:xfrm>
          <a:prstGeom prst="rect">
            <a:avLst/>
          </a:prstGeom>
          <a:noFill/>
          <a:ln w="9525">
            <a:noFill/>
            <a:miter lim="800000"/>
            <a:headEnd/>
            <a:tailEnd/>
          </a:ln>
          <a:effectLst/>
        </p:spPr>
        <p:txBody>
          <a:bodyPr vert="horz" wrap="none" lIns="89989" tIns="46794" rIns="89989" bIns="46794" numCol="1" anchor="ctr" anchorCtr="0" compatLnSpc="1">
            <a:prstTxWarp prst="textNoShape">
              <a:avLst/>
            </a:prstTxWarp>
          </a:bodyPr>
          <a:lstStyle>
            <a:lvl1pPr algn="r">
              <a:defRPr sz="1200"/>
            </a:lvl1pPr>
          </a:lstStyle>
          <a:p>
            <a:endParaRPr lang="nl-NL"/>
          </a:p>
        </p:txBody>
      </p:sp>
      <p:sp>
        <p:nvSpPr>
          <p:cNvPr id="225284" name="Rectangle 1028"/>
          <p:cNvSpPr>
            <a:spLocks noGrp="1" noChangeArrowheads="1"/>
          </p:cNvSpPr>
          <p:nvPr>
            <p:ph type="ftr" sz="quarter" idx="2"/>
          </p:nvPr>
        </p:nvSpPr>
        <p:spPr bwMode="auto">
          <a:xfrm>
            <a:off x="0" y="9437688"/>
            <a:ext cx="2946400" cy="496887"/>
          </a:xfrm>
          <a:prstGeom prst="rect">
            <a:avLst/>
          </a:prstGeom>
          <a:noFill/>
          <a:ln w="9525">
            <a:noFill/>
            <a:miter lim="800000"/>
            <a:headEnd/>
            <a:tailEnd/>
          </a:ln>
          <a:effectLst/>
        </p:spPr>
        <p:txBody>
          <a:bodyPr vert="horz" wrap="none" lIns="89989" tIns="46794" rIns="89989" bIns="46794" numCol="1" anchor="b" anchorCtr="0" compatLnSpc="1">
            <a:prstTxWarp prst="textNoShape">
              <a:avLst/>
            </a:prstTxWarp>
          </a:bodyPr>
          <a:lstStyle>
            <a:lvl1pPr>
              <a:defRPr sz="1200"/>
            </a:lvl1pPr>
          </a:lstStyle>
          <a:p>
            <a:endParaRPr lang="nl-NL"/>
          </a:p>
        </p:txBody>
      </p:sp>
      <p:sp>
        <p:nvSpPr>
          <p:cNvPr id="225285" name="Rectangle 1029"/>
          <p:cNvSpPr>
            <a:spLocks noGrp="1" noChangeArrowheads="1"/>
          </p:cNvSpPr>
          <p:nvPr>
            <p:ph type="sldNum" sz="quarter" idx="3"/>
          </p:nvPr>
        </p:nvSpPr>
        <p:spPr bwMode="auto">
          <a:xfrm>
            <a:off x="3852863" y="9437688"/>
            <a:ext cx="2946400" cy="496887"/>
          </a:xfrm>
          <a:prstGeom prst="rect">
            <a:avLst/>
          </a:prstGeom>
          <a:noFill/>
          <a:ln w="9525">
            <a:noFill/>
            <a:miter lim="800000"/>
            <a:headEnd/>
            <a:tailEnd/>
          </a:ln>
          <a:effectLst/>
        </p:spPr>
        <p:txBody>
          <a:bodyPr vert="horz" wrap="none" lIns="89989" tIns="46794" rIns="89989" bIns="46794" numCol="1" anchor="b" anchorCtr="0" compatLnSpc="1">
            <a:prstTxWarp prst="textNoShape">
              <a:avLst/>
            </a:prstTxWarp>
          </a:bodyPr>
          <a:lstStyle>
            <a:lvl1pPr algn="r">
              <a:defRPr sz="1200"/>
            </a:lvl1pPr>
          </a:lstStyle>
          <a:p>
            <a:fld id="{666C28E1-B77E-49BD-A01B-73A6E686AA6F}" type="slidenum">
              <a:rPr lang="nl-NL"/>
              <a:pPr/>
              <a:t>‹nr.›</a:t>
            </a:fld>
            <a:endParaRPr lang="nl-NL"/>
          </a:p>
        </p:txBody>
      </p:sp>
    </p:spTree>
    <p:extLst>
      <p:ext uri="{BB962C8B-B14F-4D97-AF65-F5344CB8AC3E}">
        <p14:creationId xmlns:p14="http://schemas.microsoft.com/office/powerpoint/2010/main" val="3074193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vl1pPr>
          </a:lstStyle>
          <a:p>
            <a:endParaRPr lang="nl-NL"/>
          </a:p>
        </p:txBody>
      </p:sp>
      <p:sp>
        <p:nvSpPr>
          <p:cNvPr id="230403"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vl1pPr>
          </a:lstStyle>
          <a:p>
            <a:endParaRPr lang="nl-NL"/>
          </a:p>
        </p:txBody>
      </p:sp>
      <p:sp>
        <p:nvSpPr>
          <p:cNvPr id="230404" name="Rectangle 4"/>
          <p:cNvSpPr>
            <a:spLocks noGrp="1" noRot="1" noChangeAspect="1"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ffectLst/>
        </p:spPr>
      </p:sp>
      <p:sp>
        <p:nvSpPr>
          <p:cNvPr id="230405"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30406"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vl1pPr>
          </a:lstStyle>
          <a:p>
            <a:endParaRPr lang="nl-NL"/>
          </a:p>
        </p:txBody>
      </p:sp>
      <p:sp>
        <p:nvSpPr>
          <p:cNvPr id="230407"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vl1pPr>
          </a:lstStyle>
          <a:p>
            <a:fld id="{00F441B2-46B2-4214-AC95-39F936F93389}" type="slidenum">
              <a:rPr lang="nl-NL"/>
              <a:pPr/>
              <a:t>‹nr.›</a:t>
            </a:fld>
            <a:endParaRPr lang="nl-NL"/>
          </a:p>
        </p:txBody>
      </p:sp>
    </p:spTree>
    <p:extLst>
      <p:ext uri="{BB962C8B-B14F-4D97-AF65-F5344CB8AC3E}">
        <p14:creationId xmlns:p14="http://schemas.microsoft.com/office/powerpoint/2010/main" val="3779126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028"/>
            <a:ext cx="7772400" cy="1470422"/>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3D22EEE1-B507-44BB-9F71-27308415F3BE}" type="slidenum">
              <a:rPr lang="nl-NL"/>
              <a:pPr/>
              <a:t>‹nr.›</a:t>
            </a:fld>
            <a:endParaRPr lang="nl-NL"/>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89243D07-45B4-44A8-8DE1-8C364EB381CB}" type="slidenum">
              <a:rPr lang="nl-NL"/>
              <a:pPr/>
              <a:t>‹nr.›</a:t>
            </a:fld>
            <a:endParaRPr lang="nl-NL"/>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34152" y="609600"/>
            <a:ext cx="1949449" cy="55054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1" y="609600"/>
            <a:ext cx="5645151" cy="5505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9C4D436C-ED06-4383-851C-4BB46EFABEF8}" type="slidenum">
              <a:rPr lang="nl-NL"/>
              <a:pPr/>
              <a:t>‹nr.›</a:t>
            </a:fld>
            <a:endParaRPr lang="nl-NL"/>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711200" y="2000250"/>
            <a:ext cx="37846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99000" y="2000250"/>
            <a:ext cx="3784600" cy="4114800"/>
          </a:xfrm>
        </p:spPr>
        <p:txBody>
          <a:bodyPr/>
          <a:lstStyle/>
          <a:p>
            <a:endParaRPr lang="nl-NL"/>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endParaRPr lang="nl-NL"/>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sz="1000"/>
            </a:lvl1pPr>
          </a:lstStyle>
          <a:p>
            <a:endParaRPr lang="nl-NL"/>
          </a:p>
          <a:p>
            <a:endParaRPr lang="nl-NL"/>
          </a:p>
          <a:p>
            <a:r>
              <a:rPr lang="nl-NL"/>
              <a:t>                     </a:t>
            </a:r>
            <a:fld id="{79BB95B9-7BAF-46C3-8CD1-16668A041D74}" type="slidenum">
              <a:rPr lang="nl-NL"/>
              <a:pPr/>
              <a:t>‹nr.›</a:t>
            </a:fld>
            <a:endParaRPr lang="nl-NL"/>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9688DD54-0652-4E7E-8127-751C87215113}" type="slidenum">
              <a:rPr lang="nl-NL"/>
              <a:pPr/>
              <a:t>‹nr.›</a:t>
            </a:fld>
            <a:endParaRPr lang="nl-NL"/>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1784" y="4406504"/>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sz="1000"/>
            </a:lvl1pPr>
          </a:lstStyle>
          <a:p>
            <a:endParaRPr lang="nl-NL"/>
          </a:p>
          <a:p>
            <a:endParaRPr lang="nl-NL"/>
          </a:p>
          <a:p>
            <a:r>
              <a:rPr lang="nl-NL"/>
              <a:t>                     </a:t>
            </a:r>
            <a:fld id="{F59D6E5B-8233-461B-95CA-E48281DE6D90}" type="slidenum">
              <a:rPr lang="nl-NL"/>
              <a:pPr/>
              <a:t>‹nr.›</a:t>
            </a:fld>
            <a:endParaRPr lang="nl-NL"/>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11200" y="200025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99000" y="200025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endParaRPr lang="nl-NL"/>
          </a:p>
          <a:p>
            <a:endParaRPr lang="nl-NL"/>
          </a:p>
          <a:p>
            <a:r>
              <a:rPr lang="nl-NL"/>
              <a:t>                     </a:t>
            </a:r>
            <a:fld id="{6B209E3B-52DE-4EB9-95BE-7CF855F06A73}" type="slidenum">
              <a:rPr lang="nl-NL"/>
              <a:pPr/>
              <a:t>‹nr.›</a:t>
            </a:fld>
            <a:endParaRPr lang="nl-NL"/>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5035"/>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sz="1000"/>
            </a:lvl1pPr>
          </a:lstStyle>
          <a:p>
            <a:endParaRPr lang="nl-NL"/>
          </a:p>
          <a:p>
            <a:endParaRPr lang="nl-NL"/>
          </a:p>
          <a:p>
            <a:r>
              <a:rPr lang="nl-NL"/>
              <a:t>                     </a:t>
            </a:r>
            <a:fld id="{132A55D8-6000-4AEC-A1F5-0CBD57A8B16C}" type="slidenum">
              <a:rPr lang="nl-NL"/>
              <a:pPr/>
              <a:t>‹nr.›</a:t>
            </a:fld>
            <a:endParaRPr lang="nl-NL"/>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sz="1000"/>
            </a:lvl1pPr>
          </a:lstStyle>
          <a:p>
            <a:endParaRPr lang="nl-NL"/>
          </a:p>
          <a:p>
            <a:endParaRPr lang="nl-NL"/>
          </a:p>
          <a:p>
            <a:r>
              <a:rPr lang="nl-NL"/>
              <a:t>                     </a:t>
            </a:r>
            <a:fld id="{9E9BA536-284D-43CD-8DA4-DD7BB17DE985}" type="slidenum">
              <a:rPr lang="nl-NL"/>
              <a:pPr/>
              <a:t>‹nr.›</a:t>
            </a:fld>
            <a:endParaRPr lang="nl-NL"/>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sz="1000"/>
            </a:lvl1pPr>
          </a:lstStyle>
          <a:p>
            <a:endParaRPr lang="nl-NL"/>
          </a:p>
          <a:p>
            <a:endParaRPr lang="nl-NL"/>
          </a:p>
          <a:p>
            <a:r>
              <a:rPr lang="nl-NL"/>
              <a:t>                     </a:t>
            </a:r>
            <a:fld id="{C0FE0714-ECAD-4234-9555-26F8F8B2943D}" type="slidenum">
              <a:rPr lang="nl-NL"/>
              <a:pPr/>
              <a:t>‹nr.›</a:t>
            </a:fld>
            <a:endParaRPr lang="nl-NL"/>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2654"/>
            <a:ext cx="30077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endParaRPr lang="nl-NL"/>
          </a:p>
          <a:p>
            <a:endParaRPr lang="nl-NL"/>
          </a:p>
          <a:p>
            <a:r>
              <a:rPr lang="nl-NL"/>
              <a:t>                     </a:t>
            </a:r>
            <a:fld id="{71D387A2-CC40-4D93-BF8F-BDDD4F5B1CBB}" type="slidenum">
              <a:rPr lang="nl-NL"/>
              <a:pPr/>
              <a:t>‹nr.›</a:t>
            </a:fld>
            <a:endParaRPr lang="nl-NL"/>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17"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sz="1000"/>
            </a:lvl1pPr>
          </a:lstStyle>
          <a:p>
            <a:endParaRPr lang="nl-NL"/>
          </a:p>
          <a:p>
            <a:endParaRPr lang="nl-NL"/>
          </a:p>
          <a:p>
            <a:r>
              <a:rPr lang="nl-NL"/>
              <a:t>                     </a:t>
            </a:r>
            <a:fld id="{3723C309-F32F-469E-84C1-E4B7C6D13EAA}" type="slidenum">
              <a:rPr lang="nl-NL"/>
              <a:pPr/>
              <a:t>‹nr.›</a:t>
            </a:fld>
            <a:endParaRPr lang="nl-NL"/>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711200" y="20002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p>
          <a:p>
            <a:endParaRPr lang="nl-NL" sz="1000"/>
          </a:p>
          <a:p>
            <a:r>
              <a:rPr lang="nl-NL"/>
              <a:t>                     </a:t>
            </a:r>
            <a:fld id="{93837F14-57B2-446D-8DC5-06F36AB877A8}" type="slidenum">
              <a:rPr lang="nl-NL"/>
              <a:pPr/>
              <a:t>‹nr.›</a:t>
            </a:fld>
            <a:endParaRPr lang="nl-NL"/>
          </a:p>
        </p:txBody>
      </p:sp>
      <p:pic>
        <p:nvPicPr>
          <p:cNvPr id="1032" name="Picture 8" descr="G:\NOL\logo IPC.jpg"/>
          <p:cNvPicPr>
            <a:picLocks noChangeAspect="1" noChangeArrowheads="1"/>
          </p:cNvPicPr>
          <p:nvPr/>
        </p:nvPicPr>
        <p:blipFill>
          <a:blip r:embed="rId15" cstate="print"/>
          <a:srcRect/>
          <a:stretch>
            <a:fillRect/>
          </a:stretch>
        </p:blipFill>
        <p:spPr bwMode="auto">
          <a:xfrm>
            <a:off x="3149600" y="6343650"/>
            <a:ext cx="2438400" cy="36314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cover/>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476250" indent="-3810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952500" indent="-285750" algn="l" rtl="0" eaLnBrk="0" fontAlgn="base" hangingPunct="0">
        <a:spcBef>
          <a:spcPct val="20000"/>
        </a:spcBef>
        <a:spcAft>
          <a:spcPct val="0"/>
        </a:spcAft>
        <a:buChar char="–"/>
        <a:defRPr sz="2800">
          <a:solidFill>
            <a:schemeClr val="tx1"/>
          </a:solidFill>
          <a:latin typeface="+mn-lt"/>
        </a:defRPr>
      </a:lvl2pPr>
      <a:lvl3pPr marL="1333500" indent="-190500" algn="l" rtl="0" eaLnBrk="0" fontAlgn="base" hangingPunct="0">
        <a:spcBef>
          <a:spcPct val="20000"/>
        </a:spcBef>
        <a:spcAft>
          <a:spcPct val="0"/>
        </a:spcAft>
        <a:buChar char="•"/>
        <a:defRPr sz="2400">
          <a:solidFill>
            <a:schemeClr val="tx1"/>
          </a:solidFill>
          <a:latin typeface="+mn-lt"/>
        </a:defRPr>
      </a:lvl3pPr>
      <a:lvl4pPr marL="1714500" indent="-190500" algn="l" rtl="0" eaLnBrk="0" fontAlgn="base" hangingPunct="0">
        <a:spcBef>
          <a:spcPct val="20000"/>
        </a:spcBef>
        <a:spcAft>
          <a:spcPct val="0"/>
        </a:spcAft>
        <a:buChar char="–"/>
        <a:defRPr sz="2000">
          <a:solidFill>
            <a:schemeClr val="tx1"/>
          </a:solidFill>
          <a:latin typeface="+mn-lt"/>
        </a:defRPr>
      </a:lvl4pPr>
      <a:lvl5pPr marL="2095500" indent="-190500" algn="l" rtl="0" eaLnBrk="0" fontAlgn="base" hangingPunct="0">
        <a:spcBef>
          <a:spcPct val="20000"/>
        </a:spcBef>
        <a:spcAft>
          <a:spcPct val="0"/>
        </a:spcAft>
        <a:buChar char="»"/>
        <a:defRPr sz="2000">
          <a:solidFill>
            <a:schemeClr val="tx1"/>
          </a:solidFill>
          <a:latin typeface="+mn-lt"/>
        </a:defRPr>
      </a:lvl5pPr>
      <a:lvl6pPr marL="2552700" indent="-190500" algn="l" rtl="0" eaLnBrk="0" fontAlgn="base" hangingPunct="0">
        <a:spcBef>
          <a:spcPct val="20000"/>
        </a:spcBef>
        <a:spcAft>
          <a:spcPct val="0"/>
        </a:spcAft>
        <a:buChar char="»"/>
        <a:defRPr sz="2000">
          <a:solidFill>
            <a:schemeClr val="tx1"/>
          </a:solidFill>
          <a:latin typeface="+mn-lt"/>
        </a:defRPr>
      </a:lvl6pPr>
      <a:lvl7pPr marL="3009900" indent="-190500" algn="l" rtl="0" eaLnBrk="0" fontAlgn="base" hangingPunct="0">
        <a:spcBef>
          <a:spcPct val="20000"/>
        </a:spcBef>
        <a:spcAft>
          <a:spcPct val="0"/>
        </a:spcAft>
        <a:buChar char="»"/>
        <a:defRPr sz="2000">
          <a:solidFill>
            <a:schemeClr val="tx1"/>
          </a:solidFill>
          <a:latin typeface="+mn-lt"/>
        </a:defRPr>
      </a:lvl7pPr>
      <a:lvl8pPr marL="3467100" indent="-190500" algn="l" rtl="0" eaLnBrk="0" fontAlgn="base" hangingPunct="0">
        <a:spcBef>
          <a:spcPct val="20000"/>
        </a:spcBef>
        <a:spcAft>
          <a:spcPct val="0"/>
        </a:spcAft>
        <a:buChar char="»"/>
        <a:defRPr sz="2000">
          <a:solidFill>
            <a:schemeClr val="tx1"/>
          </a:solidFill>
          <a:latin typeface="+mn-lt"/>
        </a:defRPr>
      </a:lvl8pPr>
      <a:lvl9pPr marL="3924300" indent="-1905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l.wikipedia.org/wiki/Edelgas" TargetMode="External"/><Relationship Id="rId2" Type="http://schemas.openxmlformats.org/officeDocument/2006/relationships/hyperlink" Target="http://nl.wikipedia.org/wiki/Chemische_stof" TargetMode="External"/><Relationship Id="rId1" Type="http://schemas.openxmlformats.org/officeDocument/2006/relationships/slideLayout" Target="../slideLayouts/slideLayout2.xml"/><Relationship Id="rId4" Type="http://schemas.openxmlformats.org/officeDocument/2006/relationships/hyperlink" Target="http://nl.wikipedia.org/wiki/Edelmetaa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7vSDo__V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p:txBody>
          <a:bodyPr/>
          <a:lstStyle/>
          <a:p>
            <a:endParaRPr lang="nl-NL" sz="1400"/>
          </a:p>
          <a:p>
            <a:endParaRPr lang="nl-NL"/>
          </a:p>
          <a:p>
            <a:r>
              <a:rPr lang="nl-NL" sz="1400"/>
              <a:t>                     </a:t>
            </a:r>
            <a:fld id="{AAFC2162-573D-4982-A63E-100091C05D59}" type="slidenum">
              <a:rPr lang="nl-NL" sz="1400"/>
              <a:pPr/>
              <a:t>1</a:t>
            </a:fld>
            <a:endParaRPr lang="nl-NL" sz="1400"/>
          </a:p>
        </p:txBody>
      </p:sp>
      <p:sp>
        <p:nvSpPr>
          <p:cNvPr id="142338" name="Rectangle 2"/>
          <p:cNvSpPr>
            <a:spLocks noGrp="1" noChangeArrowheads="1"/>
          </p:cNvSpPr>
          <p:nvPr>
            <p:ph type="title"/>
          </p:nvPr>
        </p:nvSpPr>
        <p:spPr>
          <a:xfrm>
            <a:off x="611560" y="620688"/>
            <a:ext cx="7772400" cy="5184576"/>
          </a:xfrm>
        </p:spPr>
        <p:txBody>
          <a:bodyPr/>
          <a:lstStyle/>
          <a:p>
            <a:r>
              <a:rPr lang="nl-NL" sz="9600" dirty="0">
                <a:solidFill>
                  <a:schemeClr val="bg1">
                    <a:lumMod val="10000"/>
                  </a:schemeClr>
                </a:solidFill>
              </a:rPr>
              <a:t>H 9.</a:t>
            </a:r>
            <a:br>
              <a:rPr lang="nl-NL" sz="9600" dirty="0">
                <a:solidFill>
                  <a:schemeClr val="bg1">
                    <a:lumMod val="10000"/>
                  </a:schemeClr>
                </a:solidFill>
              </a:rPr>
            </a:br>
            <a:r>
              <a:rPr lang="nl-NL" sz="9600" dirty="0" smtClean="0">
                <a:solidFill>
                  <a:schemeClr val="bg1">
                    <a:lumMod val="10000"/>
                  </a:schemeClr>
                </a:solidFill>
              </a:rPr>
              <a:t>Risicovolle arbeidsplaatsen</a:t>
            </a:r>
            <a:endParaRPr lang="nl-NL" sz="9600" dirty="0">
              <a:solidFill>
                <a:schemeClr val="bg1">
                  <a:lumMod val="10000"/>
                </a:schemeClr>
              </a:solidFill>
            </a:endParaRPr>
          </a:p>
        </p:txBody>
      </p:sp>
      <p:sp>
        <p:nvSpPr>
          <p:cNvPr id="142339" name="Rectangle 3"/>
          <p:cNvSpPr>
            <a:spLocks noGrp="1" noChangeArrowheads="1"/>
          </p:cNvSpPr>
          <p:nvPr>
            <p:ph type="body" idx="1"/>
          </p:nvPr>
        </p:nvSpPr>
        <p:spPr>
          <a:xfrm>
            <a:off x="787400" y="2000250"/>
            <a:ext cx="7772400" cy="4114800"/>
          </a:xfrm>
        </p:spPr>
        <p:txBody>
          <a:bodyPr/>
          <a:lstStyle/>
          <a:p>
            <a:pPr algn="ctr">
              <a:buFont typeface="Monotype Sorts" pitchFamily="2" charset="2"/>
              <a:buNone/>
            </a:pPr>
            <a:r>
              <a:rPr lang="nl-NL" dirty="0" smtClean="0"/>
              <a:t>.</a:t>
            </a:r>
            <a:endParaRPr lang="nl-NL"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5000" fill="hold"/>
                                        <p:tgtEl>
                                          <p:spTgt spid="142338"/>
                                        </p:tgtEl>
                                        <p:attrNameLst>
                                          <p:attrName>ppt_w</p:attrName>
                                        </p:attrNameLst>
                                      </p:cBhvr>
                                      <p:tavLst>
                                        <p:tav tm="0" fmla="#ppt_w*sin(2.5*pi*$)">
                                          <p:val>
                                            <p:fltVal val="0"/>
                                          </p:val>
                                        </p:tav>
                                        <p:tav tm="100000">
                                          <p:val>
                                            <p:fltVal val="1"/>
                                          </p:val>
                                        </p:tav>
                                      </p:tavLst>
                                    </p:anim>
                                    <p:anim calcmode="lin" valueType="num">
                                      <p:cBhvr>
                                        <p:cTn id="8" dur="5000" fill="hold"/>
                                        <p:tgtEl>
                                          <p:spTgt spid="1423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39"/>
                                        </p:tgtEl>
                                        <p:attrNameLst>
                                          <p:attrName>style.visibility</p:attrName>
                                        </p:attrNameLst>
                                      </p:cBhvr>
                                      <p:to>
                                        <p:strVal val="visible"/>
                                      </p:to>
                                    </p:set>
                                    <p:anim calcmode="lin" valueType="num">
                                      <p:cBhvr additive="base">
                                        <p:cTn id="13" dur="500" fill="hold"/>
                                        <p:tgtEl>
                                          <p:spTgt spid="142339"/>
                                        </p:tgtEl>
                                        <p:attrNameLst>
                                          <p:attrName>ppt_x</p:attrName>
                                        </p:attrNameLst>
                                      </p:cBhvr>
                                      <p:tavLst>
                                        <p:tav tm="0">
                                          <p:val>
                                            <p:strVal val="0-#ppt_w/2"/>
                                          </p:val>
                                        </p:tav>
                                        <p:tav tm="100000">
                                          <p:val>
                                            <p:strVal val="#ppt_x"/>
                                          </p:val>
                                        </p:tav>
                                      </p:tavLst>
                                    </p:anim>
                                    <p:anim calcmode="lin" valueType="num">
                                      <p:cBhvr additive="base">
                                        <p:cTn id="14" dur="500" fill="hold"/>
                                        <p:tgtEl>
                                          <p:spTgt spid="142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utoUpdateAnimBg="0"/>
      <p:bldP spid="14233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Explosiegevaarlijke zone</a:t>
            </a:r>
            <a:endParaRPr lang="nl-NL" dirty="0"/>
          </a:p>
        </p:txBody>
      </p:sp>
      <p:sp>
        <p:nvSpPr>
          <p:cNvPr id="3" name="Tijdelijke aanduiding voor inhoud 2"/>
          <p:cNvSpPr>
            <a:spLocks noGrp="1"/>
          </p:cNvSpPr>
          <p:nvPr>
            <p:ph idx="1"/>
          </p:nvPr>
        </p:nvSpPr>
        <p:spPr/>
        <p:txBody>
          <a:bodyPr/>
          <a:lstStyle/>
          <a:p>
            <a:r>
              <a:rPr lang="nl-NL" dirty="0" smtClean="0"/>
              <a:t>Maatregelen nemen ter voorkoming van ontsteking</a:t>
            </a:r>
          </a:p>
          <a:p>
            <a:endParaRPr lang="nl-NL" dirty="0"/>
          </a:p>
          <a:p>
            <a:r>
              <a:rPr lang="nl-NL" dirty="0" smtClean="0"/>
              <a:t>Zoals explosieveilige </a:t>
            </a:r>
            <a:r>
              <a:rPr lang="nl-NL" dirty="0" smtClean="0"/>
              <a:t>schakelaars en pneumatisch gereedschap</a:t>
            </a:r>
            <a:endParaRPr lang="nl-NL" dirty="0" smtClean="0"/>
          </a:p>
          <a:p>
            <a:endParaRPr lang="nl-NL" dirty="0"/>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10</a:t>
            </a:fld>
            <a:endParaRPr lang="nl-NL"/>
          </a:p>
        </p:txBody>
      </p:sp>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Pneumatisch gereedschap</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11</a:t>
            </a:fld>
            <a:endParaRPr lang="nl-NL"/>
          </a:p>
        </p:txBody>
      </p:sp>
      <p:pic>
        <p:nvPicPr>
          <p:cNvPr id="289794" name="Picture 2" descr="http://www.granit-parts.nl/export/pics/news/Ingersoll_gross.gif"/>
          <p:cNvPicPr>
            <a:picLocks noChangeAspect="1" noChangeArrowheads="1"/>
          </p:cNvPicPr>
          <p:nvPr/>
        </p:nvPicPr>
        <p:blipFill>
          <a:blip r:embed="rId2" cstate="print"/>
          <a:srcRect/>
          <a:stretch>
            <a:fillRect/>
          </a:stretch>
        </p:blipFill>
        <p:spPr bwMode="auto">
          <a:xfrm>
            <a:off x="-252536" y="1916832"/>
            <a:ext cx="8064896" cy="5040560"/>
          </a:xfrm>
          <a:prstGeom prst="rect">
            <a:avLst/>
          </a:prstGeom>
          <a:noFill/>
        </p:spPr>
      </p:pic>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8800" dirty="0" smtClean="0">
                <a:solidFill>
                  <a:schemeClr val="bg1">
                    <a:lumMod val="10000"/>
                  </a:schemeClr>
                </a:solidFill>
              </a:rPr>
              <a:t>Besloten ruimte</a:t>
            </a:r>
            <a:endParaRPr lang="nl-NL" sz="8800" dirty="0">
              <a:solidFill>
                <a:schemeClr val="bg1">
                  <a:lumMod val="10000"/>
                </a:schemeClr>
              </a:solidFill>
            </a:endParaRPr>
          </a:p>
        </p:txBody>
      </p:sp>
      <p:sp>
        <p:nvSpPr>
          <p:cNvPr id="3" name="Tijdelijke aanduiding voor inhoud 2"/>
          <p:cNvSpPr>
            <a:spLocks noGrp="1"/>
          </p:cNvSpPr>
          <p:nvPr>
            <p:ph idx="1"/>
          </p:nvPr>
        </p:nvSpPr>
        <p:spPr/>
        <p:txBody>
          <a:bodyPr/>
          <a:lstStyle/>
          <a:p>
            <a:r>
              <a:rPr lang="nl-NL" sz="4400" dirty="0" smtClean="0"/>
              <a:t>Weinig bewegingsruimte</a:t>
            </a:r>
          </a:p>
          <a:p>
            <a:r>
              <a:rPr lang="nl-NL" sz="4400" dirty="0" smtClean="0"/>
              <a:t>Nauwelijks ventilatie</a:t>
            </a:r>
          </a:p>
          <a:p>
            <a:r>
              <a:rPr lang="nl-NL" sz="4400" dirty="0" smtClean="0"/>
              <a:t>Slechte vluchtmogelijkheden</a:t>
            </a:r>
          </a:p>
          <a:p>
            <a:r>
              <a:rPr lang="nl-NL" sz="4400" dirty="0" smtClean="0"/>
              <a:t>Slecht toegankelijk</a:t>
            </a:r>
          </a:p>
          <a:p>
            <a:r>
              <a:rPr lang="nl-NL" sz="4400" dirty="0" smtClean="0"/>
              <a:t>Slechte verlichting</a:t>
            </a:r>
            <a:endParaRPr lang="nl-NL" sz="4400"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12</a:t>
            </a:fld>
            <a:endParaRPr lang="nl-NL"/>
          </a:p>
        </p:txBody>
      </p:sp>
    </p:spTree>
    <p:extLst>
      <p:ext uri="{BB962C8B-B14F-4D97-AF65-F5344CB8AC3E}">
        <p14:creationId xmlns:p14="http://schemas.microsoft.com/office/powerpoint/2010/main" val="3677083737"/>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659160"/>
          </a:xfrm>
        </p:spPr>
        <p:txBody>
          <a:bodyPr/>
          <a:lstStyle/>
          <a:p>
            <a:r>
              <a:rPr lang="nl-NL" dirty="0" smtClean="0">
                <a:solidFill>
                  <a:schemeClr val="bg1">
                    <a:lumMod val="10000"/>
                  </a:schemeClr>
                </a:solidFill>
              </a:rPr>
              <a:t>Voorbeelden besloten ruimten:</a:t>
            </a:r>
            <a:br>
              <a:rPr lang="nl-NL" dirty="0" smtClean="0">
                <a:solidFill>
                  <a:schemeClr val="bg1">
                    <a:lumMod val="10000"/>
                  </a:schemeClr>
                </a:solidFill>
              </a:rPr>
            </a:br>
            <a:endParaRPr lang="nl-NL" dirty="0">
              <a:solidFill>
                <a:schemeClr val="bg1">
                  <a:lumMod val="10000"/>
                </a:schemeClr>
              </a:solidFill>
            </a:endParaRPr>
          </a:p>
        </p:txBody>
      </p:sp>
      <p:sp>
        <p:nvSpPr>
          <p:cNvPr id="3" name="Tijdelijke aanduiding voor inhoud 2"/>
          <p:cNvSpPr>
            <a:spLocks noGrp="1"/>
          </p:cNvSpPr>
          <p:nvPr>
            <p:ph idx="1"/>
          </p:nvPr>
        </p:nvSpPr>
        <p:spPr>
          <a:xfrm>
            <a:off x="711200" y="980728"/>
            <a:ext cx="7772400" cy="5134322"/>
          </a:xfrm>
        </p:spPr>
        <p:txBody>
          <a:bodyPr/>
          <a:lstStyle/>
          <a:p>
            <a:r>
              <a:rPr lang="nl-NL" dirty="0" smtClean="0"/>
              <a:t>Opslagreservoirs</a:t>
            </a:r>
          </a:p>
          <a:p>
            <a:r>
              <a:rPr lang="nl-NL" dirty="0" smtClean="0"/>
              <a:t>Mestkelders</a:t>
            </a:r>
          </a:p>
          <a:p>
            <a:r>
              <a:rPr lang="nl-NL" dirty="0" smtClean="0"/>
              <a:t>Opslagtanks</a:t>
            </a:r>
            <a:endParaRPr lang="nl-NL" dirty="0" smtClean="0"/>
          </a:p>
          <a:p>
            <a:r>
              <a:rPr lang="nl-NL" dirty="0" smtClean="0"/>
              <a:t>Kelders</a:t>
            </a:r>
            <a:r>
              <a:rPr lang="nl-NL" dirty="0" smtClean="0"/>
              <a:t>, kruipruimten en installatieruimten</a:t>
            </a:r>
          </a:p>
          <a:p>
            <a:r>
              <a:rPr lang="nl-NL" dirty="0" smtClean="0"/>
              <a:t>Rioolleidingen</a:t>
            </a:r>
            <a:endParaRPr lang="nl-NL" dirty="0" smtClean="0"/>
          </a:p>
          <a:p>
            <a:r>
              <a:rPr lang="nl-NL" dirty="0" smtClean="0"/>
              <a:t>Putten</a:t>
            </a:r>
          </a:p>
          <a:p>
            <a:r>
              <a:rPr lang="nl-NL" dirty="0" smtClean="0"/>
              <a:t>Sleuven</a:t>
            </a:r>
            <a:r>
              <a:rPr lang="nl-NL" dirty="0" smtClean="0"/>
              <a:t/>
            </a:r>
            <a:br>
              <a:rPr lang="nl-NL" dirty="0" smtClean="0"/>
            </a:br>
            <a:endParaRPr lang="nl-NL" dirty="0" smtClean="0"/>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13</a:t>
            </a:fld>
            <a:endParaRPr lang="nl-NL"/>
          </a:p>
        </p:txBody>
      </p:sp>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besloten ruimten:</a:t>
            </a:r>
            <a:endParaRPr lang="nl-NL" dirty="0"/>
          </a:p>
        </p:txBody>
      </p:sp>
      <p:sp>
        <p:nvSpPr>
          <p:cNvPr id="3" name="Tijdelijke aanduiding voor inhoud 2"/>
          <p:cNvSpPr>
            <a:spLocks noGrp="1"/>
          </p:cNvSpPr>
          <p:nvPr>
            <p:ph idx="1"/>
          </p:nvPr>
        </p:nvSpPr>
        <p:spPr/>
        <p:txBody>
          <a:bodyPr/>
          <a:lstStyle/>
          <a:p>
            <a:r>
              <a:rPr lang="nl-NL" dirty="0" smtClean="0"/>
              <a:t>liftschacht</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14</a:t>
            </a:fld>
            <a:endParaRPr lang="nl-NL"/>
          </a:p>
        </p:txBody>
      </p:sp>
      <p:pic>
        <p:nvPicPr>
          <p:cNvPr id="291842" name="Picture 2" descr="http://t0.gstatic.com/images?q=tbn:ANd9GcQT7QUX2tk_hTjYBemNvCjp7BQxjCnFqF4UTPnyDyX2fnZA4dhFnQ"/>
          <p:cNvPicPr>
            <a:picLocks noChangeAspect="1" noChangeArrowheads="1"/>
          </p:cNvPicPr>
          <p:nvPr/>
        </p:nvPicPr>
        <p:blipFill>
          <a:blip r:embed="rId2" cstate="print"/>
          <a:srcRect/>
          <a:stretch>
            <a:fillRect/>
          </a:stretch>
        </p:blipFill>
        <p:spPr bwMode="auto">
          <a:xfrm>
            <a:off x="1979711" y="2636912"/>
            <a:ext cx="5635167" cy="4221088"/>
          </a:xfrm>
          <a:prstGeom prst="rect">
            <a:avLst/>
          </a:prstGeom>
          <a:noFill/>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Riool</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15</a:t>
            </a:fld>
            <a:endParaRPr lang="nl-NL"/>
          </a:p>
        </p:txBody>
      </p:sp>
      <p:pic>
        <p:nvPicPr>
          <p:cNvPr id="272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5"/>
            <a:ext cx="7272808" cy="546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264918"/>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29497"/>
            <a:ext cx="3203848" cy="282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108520" y="1412776"/>
            <a:ext cx="8592120" cy="4702274"/>
          </a:xfrm>
        </p:spPr>
        <p:txBody>
          <a:bodyPr/>
          <a:lstStyle/>
          <a:p>
            <a:r>
              <a:rPr lang="nl-NL" sz="4800" dirty="0" smtClean="0">
                <a:solidFill>
                  <a:schemeClr val="tx1"/>
                </a:solidFill>
                <a:latin typeface="+mn-lt"/>
                <a:ea typeface="+mn-ea"/>
                <a:cs typeface="+mn-cs"/>
              </a:rPr>
              <a:t>gevaar </a:t>
            </a:r>
            <a:r>
              <a:rPr lang="nl-NL" sz="4800" dirty="0">
                <a:solidFill>
                  <a:schemeClr val="tx1"/>
                </a:solidFill>
                <a:latin typeface="+mn-lt"/>
                <a:ea typeface="+mn-ea"/>
                <a:cs typeface="+mn-cs"/>
              </a:rPr>
              <a:t>voor verstikking; </a:t>
            </a:r>
          </a:p>
          <a:p>
            <a:r>
              <a:rPr lang="nl-NL" sz="4800" dirty="0">
                <a:solidFill>
                  <a:schemeClr val="tx1"/>
                </a:solidFill>
                <a:latin typeface="+mn-lt"/>
                <a:ea typeface="+mn-ea"/>
                <a:cs typeface="+mn-cs"/>
              </a:rPr>
              <a:t>gevaar voor brand- en explosie; </a:t>
            </a:r>
          </a:p>
          <a:p>
            <a:r>
              <a:rPr lang="nl-NL" sz="4800" dirty="0">
                <a:solidFill>
                  <a:schemeClr val="tx1"/>
                </a:solidFill>
                <a:latin typeface="+mn-lt"/>
                <a:ea typeface="+mn-ea"/>
                <a:cs typeface="+mn-cs"/>
              </a:rPr>
              <a:t>gevaar voor bedwelming of vergiftiging; </a:t>
            </a:r>
          </a:p>
          <a:p>
            <a:r>
              <a:rPr lang="nl-NL" sz="4800" dirty="0">
                <a:solidFill>
                  <a:schemeClr val="tx1"/>
                </a:solidFill>
                <a:latin typeface="+mn-lt"/>
                <a:ea typeface="+mn-ea"/>
                <a:cs typeface="+mn-cs"/>
              </a:rPr>
              <a:t>gevaar voor </a:t>
            </a:r>
            <a:r>
              <a:rPr lang="nl-NL" sz="4800" dirty="0" smtClean="0">
                <a:solidFill>
                  <a:schemeClr val="tx1"/>
                </a:solidFill>
                <a:latin typeface="+mn-lt"/>
                <a:ea typeface="+mn-ea"/>
                <a:cs typeface="+mn-cs"/>
              </a:rPr>
              <a:t>elektrocutie</a:t>
            </a:r>
            <a:r>
              <a:rPr lang="nl-NL" sz="4800" dirty="0" smtClean="0"/>
              <a:t>.</a:t>
            </a:r>
            <a:endParaRPr lang="nl-NL" sz="4800" dirty="0">
              <a:solidFill>
                <a:schemeClr val="tx1"/>
              </a:solidFill>
              <a:latin typeface="+mn-lt"/>
              <a:ea typeface="+mn-ea"/>
              <a:cs typeface="+mn-cs"/>
            </a:endParaRPr>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16</a:t>
            </a:fld>
            <a:endParaRPr lang="nl-NL"/>
          </a:p>
        </p:txBody>
      </p:sp>
      <p:sp>
        <p:nvSpPr>
          <p:cNvPr id="5" name="Titel 4"/>
          <p:cNvSpPr>
            <a:spLocks noGrp="1"/>
          </p:cNvSpPr>
          <p:nvPr>
            <p:ph type="title"/>
          </p:nvPr>
        </p:nvSpPr>
        <p:spPr/>
        <p:txBody>
          <a:bodyPr/>
          <a:lstStyle/>
          <a:p>
            <a:endParaRPr lang="nl-NL"/>
          </a:p>
        </p:txBody>
      </p:sp>
    </p:spTree>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lumMod val="10000"/>
                  </a:schemeClr>
                </a:solidFill>
              </a:rPr>
              <a:t>Verstikking door zuurstoftekort</a:t>
            </a:r>
            <a:endParaRPr lang="nl-NL" dirty="0">
              <a:solidFill>
                <a:schemeClr val="bg1">
                  <a:lumMod val="10000"/>
                </a:schemeClr>
              </a:solidFill>
            </a:endParaRPr>
          </a:p>
        </p:txBody>
      </p:sp>
      <p:sp>
        <p:nvSpPr>
          <p:cNvPr id="3" name="Tijdelijke aanduiding voor inhoud 2"/>
          <p:cNvSpPr>
            <a:spLocks noGrp="1"/>
          </p:cNvSpPr>
          <p:nvPr>
            <p:ph idx="1"/>
          </p:nvPr>
        </p:nvSpPr>
        <p:spPr/>
        <p:txBody>
          <a:bodyPr/>
          <a:lstStyle/>
          <a:p>
            <a:r>
              <a:rPr lang="nl-NL" dirty="0" smtClean="0"/>
              <a:t>Verdringing van zuurstof door methaan of inerte gassen</a:t>
            </a:r>
          </a:p>
          <a:p>
            <a:r>
              <a:rPr lang="nl-NL" dirty="0" smtClean="0"/>
              <a:t>Een chemische stof wordt </a:t>
            </a:r>
            <a:r>
              <a:rPr lang="nl-NL" b="1" dirty="0" smtClean="0"/>
              <a:t>inert</a:t>
            </a:r>
            <a:r>
              <a:rPr lang="nl-NL" dirty="0" smtClean="0"/>
              <a:t> (letterlijk willoos, traag) genoemd als deze niet of nauwelijks reageert met vrijwel alle andere </a:t>
            </a:r>
            <a:r>
              <a:rPr lang="nl-NL" dirty="0" smtClean="0">
                <a:hlinkClick r:id="rId2" action="ppaction://hlinkfile" tooltip="Chemische stof"/>
              </a:rPr>
              <a:t>chemicaliën</a:t>
            </a:r>
            <a:r>
              <a:rPr lang="nl-NL" dirty="0" smtClean="0"/>
              <a:t>. Tot de inerte stoffen worden veelal </a:t>
            </a:r>
            <a:r>
              <a:rPr lang="nl-NL" dirty="0" smtClean="0">
                <a:hlinkClick r:id="rId3" action="ppaction://hlinkfile" tooltip="Edelgas"/>
              </a:rPr>
              <a:t>edelgassen</a:t>
            </a:r>
            <a:r>
              <a:rPr lang="nl-NL" dirty="0" smtClean="0"/>
              <a:t> en </a:t>
            </a:r>
            <a:r>
              <a:rPr lang="nl-NL" dirty="0" smtClean="0">
                <a:hlinkClick r:id="rId4" action="ppaction://hlinkfile" tooltip="Edelmetaal"/>
              </a:rPr>
              <a:t>edelmetalen</a:t>
            </a:r>
            <a:r>
              <a:rPr lang="nl-NL" dirty="0" smtClean="0"/>
              <a:t> gerekend.</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17</a:t>
            </a:fld>
            <a:endParaRPr lang="nl-NL"/>
          </a:p>
        </p:txBody>
      </p:sp>
    </p:spTree>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79512" y="260648"/>
            <a:ext cx="8856984" cy="5854402"/>
          </a:xfrm>
        </p:spPr>
        <p:txBody>
          <a:bodyPr/>
          <a:lstStyle/>
          <a:p>
            <a:r>
              <a:rPr lang="nl-NL" dirty="0" smtClean="0"/>
              <a:t>In Nederland komen jaarlijks tientallen mensen om het leven en raken er honderden ernstig gewond of blijvend invalide bij ongevallen in besloten (en niet geventileerde) ruimten</a:t>
            </a:r>
            <a:r>
              <a:rPr lang="nl-NL" dirty="0" smtClean="0"/>
              <a:t>.</a:t>
            </a:r>
          </a:p>
          <a:p>
            <a:pPr marL="95250" indent="0">
              <a:buNone/>
            </a:pPr>
            <a:r>
              <a:rPr lang="nl-NL" dirty="0" smtClean="0"/>
              <a:t> </a:t>
            </a:r>
            <a:endParaRPr lang="nl-NL" dirty="0" smtClean="0"/>
          </a:p>
          <a:p>
            <a:r>
              <a:rPr lang="nl-NL" dirty="0" smtClean="0"/>
              <a:t>In de meeste gevallen blijkt men niet op de hoogte te zijn van de bijzondere gevaren, zoals de aanwezigheid van gevaarlijke gassen, bij het werken in besloten ruimten. Veel ongelukken komen voor in mestkelders op agrarische bedrijven.</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18</a:t>
            </a:fld>
            <a:endParaRPr lang="nl-NL"/>
          </a:p>
        </p:txBody>
      </p:sp>
    </p:spTree>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sz="1400"/>
          </a:p>
          <a:p>
            <a:endParaRPr lang="nl-NL"/>
          </a:p>
          <a:p>
            <a:r>
              <a:rPr lang="nl-NL" sz="1400"/>
              <a:t>                     </a:t>
            </a:r>
            <a:fld id="{3281C749-1577-442B-B7F5-33C3041FAF6B}" type="slidenum">
              <a:rPr lang="nl-NL" sz="1400"/>
              <a:pPr/>
              <a:t>19</a:t>
            </a:fld>
            <a:endParaRPr lang="nl-NL" sz="1400"/>
          </a:p>
        </p:txBody>
      </p:sp>
      <p:sp>
        <p:nvSpPr>
          <p:cNvPr id="150530" name="Rectangle 2"/>
          <p:cNvSpPr>
            <a:spLocks noGrp="1" noChangeArrowheads="1"/>
          </p:cNvSpPr>
          <p:nvPr>
            <p:ph type="title"/>
          </p:nvPr>
        </p:nvSpPr>
        <p:spPr>
          <a:xfrm>
            <a:off x="685800" y="260648"/>
            <a:ext cx="7747000" cy="1453852"/>
          </a:xfrm>
        </p:spPr>
        <p:txBody>
          <a:bodyPr/>
          <a:lstStyle/>
          <a:p>
            <a:r>
              <a:rPr lang="nl-NL" sz="5400" dirty="0" smtClean="0"/>
              <a:t>Werken </a:t>
            </a:r>
            <a:r>
              <a:rPr lang="nl-NL" sz="5400" dirty="0"/>
              <a:t>op hoogte</a:t>
            </a:r>
          </a:p>
        </p:txBody>
      </p:sp>
      <p:sp>
        <p:nvSpPr>
          <p:cNvPr id="150531" name="Rectangle 3"/>
          <p:cNvSpPr>
            <a:spLocks noGrp="1" noChangeArrowheads="1"/>
          </p:cNvSpPr>
          <p:nvPr>
            <p:ph type="body" idx="1"/>
          </p:nvPr>
        </p:nvSpPr>
        <p:spPr>
          <a:xfrm>
            <a:off x="685800" y="1268760"/>
            <a:ext cx="7772400" cy="4998690"/>
          </a:xfrm>
        </p:spPr>
        <p:txBody>
          <a:bodyPr/>
          <a:lstStyle/>
          <a:p>
            <a:r>
              <a:rPr lang="nl-NL" dirty="0"/>
              <a:t>Ladders</a:t>
            </a:r>
          </a:p>
          <a:p>
            <a:r>
              <a:rPr lang="nl-NL" dirty="0"/>
              <a:t>Hoogwerkers</a:t>
            </a:r>
          </a:p>
          <a:p>
            <a:r>
              <a:rPr lang="nl-NL" dirty="0"/>
              <a:t>Steigers</a:t>
            </a:r>
          </a:p>
          <a:p>
            <a:r>
              <a:rPr lang="nl-NL" dirty="0"/>
              <a:t>Hangsteigers</a:t>
            </a:r>
          </a:p>
          <a:p>
            <a:r>
              <a:rPr lang="nl-NL" dirty="0"/>
              <a:t>Klimmen</a:t>
            </a:r>
          </a:p>
          <a:p>
            <a:r>
              <a:rPr lang="nl-NL" dirty="0"/>
              <a:t>Hijsen </a:t>
            </a:r>
          </a:p>
          <a:p>
            <a:r>
              <a:rPr lang="nl-NL" dirty="0"/>
              <a:t>Liften</a:t>
            </a:r>
          </a:p>
          <a:p>
            <a:r>
              <a:rPr lang="nl-NL" dirty="0"/>
              <a:t>Gereedschappen en </a:t>
            </a:r>
            <a:r>
              <a:rPr lang="nl-NL" dirty="0" smtClean="0"/>
              <a:t>hulpmiddelen</a:t>
            </a:r>
            <a:endParaRPr lang="nl-NL" dirty="0"/>
          </a:p>
          <a:p>
            <a:r>
              <a:rPr lang="nl-NL" dirty="0"/>
              <a:t>Deskundigheid</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p:cTn id="7" dur="5000" fill="hold"/>
                                        <p:tgtEl>
                                          <p:spTgt spid="150530"/>
                                        </p:tgtEl>
                                        <p:attrNameLst>
                                          <p:attrName>ppt_w</p:attrName>
                                        </p:attrNameLst>
                                      </p:cBhvr>
                                      <p:tavLst>
                                        <p:tav tm="0" fmla="#ppt_w*sin(2.5*pi*$)">
                                          <p:val>
                                            <p:fltVal val="0"/>
                                          </p:val>
                                        </p:tav>
                                        <p:tav tm="100000">
                                          <p:val>
                                            <p:fltVal val="1"/>
                                          </p:val>
                                        </p:tav>
                                      </p:tavLst>
                                    </p:anim>
                                    <p:anim calcmode="lin" valueType="num">
                                      <p:cBhvr>
                                        <p:cTn id="8" dur="5000" fill="hold"/>
                                        <p:tgtEl>
                                          <p:spTgt spid="1505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0531"/>
                                        </p:tgtEl>
                                        <p:attrNameLst>
                                          <p:attrName>style.visibility</p:attrName>
                                        </p:attrNameLst>
                                      </p:cBhvr>
                                      <p:to>
                                        <p:strVal val="visible"/>
                                      </p:to>
                                    </p:set>
                                    <p:anim calcmode="lin" valueType="num">
                                      <p:cBhvr additive="base">
                                        <p:cTn id="13" dur="500" fill="hold"/>
                                        <p:tgtEl>
                                          <p:spTgt spid="150531"/>
                                        </p:tgtEl>
                                        <p:attrNameLst>
                                          <p:attrName>ppt_x</p:attrName>
                                        </p:attrNameLst>
                                      </p:cBhvr>
                                      <p:tavLst>
                                        <p:tav tm="0">
                                          <p:val>
                                            <p:strVal val="0-#ppt_w/2"/>
                                          </p:val>
                                        </p:tav>
                                        <p:tav tm="100000">
                                          <p:val>
                                            <p:strVal val="#ppt_x"/>
                                          </p:val>
                                        </p:tav>
                                      </p:tavLst>
                                    </p:anim>
                                    <p:anim calcmode="lin" valueType="num">
                                      <p:cBhvr additive="base">
                                        <p:cTn id="14" dur="500" fill="hold"/>
                                        <p:tgtEl>
                                          <p:spTgt spid="150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P spid="15053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5400" dirty="0" smtClean="0">
                <a:solidFill>
                  <a:schemeClr val="bg1">
                    <a:lumMod val="10000"/>
                  </a:schemeClr>
                </a:solidFill>
              </a:rPr>
              <a:t>Risicovolle arbeidsplaatsen</a:t>
            </a:r>
            <a:endParaRPr lang="nl-NL" sz="5400" dirty="0">
              <a:solidFill>
                <a:schemeClr val="bg1">
                  <a:lumMod val="10000"/>
                </a:schemeClr>
              </a:solidFill>
            </a:endParaRPr>
          </a:p>
        </p:txBody>
      </p:sp>
      <p:sp>
        <p:nvSpPr>
          <p:cNvPr id="3" name="Tijdelijke aanduiding voor inhoud 2"/>
          <p:cNvSpPr>
            <a:spLocks noGrp="1"/>
          </p:cNvSpPr>
          <p:nvPr>
            <p:ph idx="1"/>
          </p:nvPr>
        </p:nvSpPr>
        <p:spPr/>
        <p:txBody>
          <a:bodyPr/>
          <a:lstStyle/>
          <a:p>
            <a:r>
              <a:rPr lang="nl-NL" sz="4000" dirty="0" smtClean="0"/>
              <a:t>Laswerkplek</a:t>
            </a:r>
          </a:p>
          <a:p>
            <a:r>
              <a:rPr lang="nl-NL" sz="4000" dirty="0" smtClean="0"/>
              <a:t>Besloten ruimte</a:t>
            </a:r>
          </a:p>
          <a:p>
            <a:r>
              <a:rPr lang="nl-NL" sz="4000" dirty="0" smtClean="0"/>
              <a:t>Werken op hoogte</a:t>
            </a:r>
          </a:p>
          <a:p>
            <a:r>
              <a:rPr lang="nl-NL" sz="4000" dirty="0" smtClean="0"/>
              <a:t>Graaflocatie</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a:t>
            </a:fld>
            <a:endParaRPr lang="nl-NL"/>
          </a:p>
        </p:txBody>
      </p:sp>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Dakrandbeveiliging</a:t>
            </a:r>
            <a:endParaRPr lang="nl-NL" dirty="0"/>
          </a:p>
        </p:txBody>
      </p:sp>
      <p:sp>
        <p:nvSpPr>
          <p:cNvPr id="3" name="Tijdelijke aanduiding voor inhoud 2"/>
          <p:cNvSpPr>
            <a:spLocks noGrp="1"/>
          </p:cNvSpPr>
          <p:nvPr>
            <p:ph idx="1"/>
          </p:nvPr>
        </p:nvSpPr>
        <p:spPr/>
        <p:txBody>
          <a:bodyPr/>
          <a:lstStyle/>
          <a:p>
            <a:r>
              <a:rPr lang="nl-NL" dirty="0" smtClean="0"/>
              <a:t>Bij werken op minder dan 4 meter van de dakrand, moet men …</a:t>
            </a: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20</a:t>
            </a:fld>
            <a:endParaRPr lang="nl-NL"/>
          </a:p>
        </p:txBody>
      </p:sp>
      <p:pic>
        <p:nvPicPr>
          <p:cNvPr id="296962" name="Picture 2" descr="http://www.arbovriendelijkehulpmiddelen.nl/images/hulpmiddelen/dakrandbeveiliging.jpg"/>
          <p:cNvPicPr>
            <a:picLocks noChangeAspect="1" noChangeArrowheads="1"/>
          </p:cNvPicPr>
          <p:nvPr/>
        </p:nvPicPr>
        <p:blipFill>
          <a:blip r:embed="rId2" cstate="print"/>
          <a:srcRect/>
          <a:stretch>
            <a:fillRect/>
          </a:stretch>
        </p:blipFill>
        <p:spPr bwMode="auto">
          <a:xfrm>
            <a:off x="4000500" y="3212976"/>
            <a:ext cx="5143500" cy="3451226"/>
          </a:xfrm>
          <a:prstGeom prst="rect">
            <a:avLst/>
          </a:prstGeom>
          <a:noFill/>
        </p:spPr>
      </p:pic>
    </p:spTree>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Hoek van 75 graden</a:t>
            </a:r>
            <a:endParaRPr lang="nl-NL" dirty="0"/>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21</a:t>
            </a:fld>
            <a:endParaRPr lang="nl-NL"/>
          </a:p>
        </p:txBody>
      </p:sp>
      <p:pic>
        <p:nvPicPr>
          <p:cNvPr id="299010" name="Picture 2" descr="http://www.drivenaarveiligwerken.nl/Portals/golf/images/image128.jpg"/>
          <p:cNvPicPr>
            <a:picLocks noChangeAspect="1" noChangeArrowheads="1"/>
          </p:cNvPicPr>
          <p:nvPr/>
        </p:nvPicPr>
        <p:blipFill>
          <a:blip r:embed="rId2" cstate="print"/>
          <a:srcRect/>
          <a:stretch>
            <a:fillRect/>
          </a:stretch>
        </p:blipFill>
        <p:spPr bwMode="auto">
          <a:xfrm>
            <a:off x="3187121" y="1988840"/>
            <a:ext cx="5956879" cy="4869160"/>
          </a:xfrm>
          <a:prstGeom prst="rect">
            <a:avLst/>
          </a:prstGeom>
          <a:noFill/>
        </p:spPr>
      </p:pic>
    </p:spTree>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ladderbomen</a:t>
            </a:r>
            <a:endParaRPr lang="nl-NL" dirty="0"/>
          </a:p>
        </p:txBody>
      </p:sp>
      <p:sp>
        <p:nvSpPr>
          <p:cNvPr id="3" name="Tijdelijke aanduiding voor inhoud 2"/>
          <p:cNvSpPr>
            <a:spLocks noGrp="1"/>
          </p:cNvSpPr>
          <p:nvPr>
            <p:ph idx="1"/>
          </p:nvPr>
        </p:nvSpPr>
        <p:spPr/>
        <p:txBody>
          <a:bodyPr/>
          <a:lstStyle/>
          <a:p>
            <a:r>
              <a:rPr lang="nl-NL" b="1" dirty="0" smtClean="0"/>
              <a:t>ladderboom</a:t>
            </a:r>
            <a:r>
              <a:rPr lang="nl-NL" dirty="0" smtClean="0"/>
              <a:t/>
            </a:r>
            <a:br>
              <a:rPr lang="nl-NL" dirty="0" smtClean="0"/>
            </a:br>
            <a:r>
              <a:rPr lang="nl-NL" dirty="0" smtClean="0"/>
              <a:t>opstaande balk van een ladder</a:t>
            </a:r>
            <a:br>
              <a:rPr lang="nl-NL" dirty="0" smtClean="0"/>
            </a:br>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22</a:t>
            </a:fld>
            <a:endParaRPr lang="nl-NL"/>
          </a:p>
        </p:txBody>
      </p:sp>
    </p:spTree>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Minimaal 1 meter</a:t>
            </a:r>
            <a:endParaRPr lang="nl-NL" dirty="0"/>
          </a:p>
        </p:txBody>
      </p:sp>
      <p:sp>
        <p:nvSpPr>
          <p:cNvPr id="3" name="Tijdelijke aanduiding voor inhoud 2"/>
          <p:cNvSpPr>
            <a:spLocks noGrp="1"/>
          </p:cNvSpPr>
          <p:nvPr>
            <p:ph idx="1"/>
          </p:nvPr>
        </p:nvSpPr>
        <p:spPr/>
        <p:txBody>
          <a:bodyPr/>
          <a:lstStyle/>
          <a:p>
            <a:r>
              <a:rPr lang="nl-NL" dirty="0">
                <a:solidFill>
                  <a:schemeClr val="tx1"/>
                </a:solidFill>
                <a:latin typeface="+mn-lt"/>
                <a:ea typeface="+mn-ea"/>
                <a:cs typeface="+mn-cs"/>
              </a:rPr>
              <a:t>Een ladder moet tenminste 1 meter uitsteken boven de plaats waar hij toegang geeft, dit </a:t>
            </a:r>
            <a:r>
              <a:rPr lang="nl-NL" dirty="0" smtClean="0">
                <a:solidFill>
                  <a:schemeClr val="tx1"/>
                </a:solidFill>
                <a:latin typeface="+mn-lt"/>
                <a:ea typeface="+mn-ea"/>
                <a:cs typeface="+mn-cs"/>
              </a:rPr>
              <a:t>komt overeen </a:t>
            </a:r>
            <a:r>
              <a:rPr lang="nl-NL" dirty="0">
                <a:solidFill>
                  <a:schemeClr val="tx1"/>
                </a:solidFill>
                <a:latin typeface="+mn-lt"/>
                <a:ea typeface="+mn-ea"/>
                <a:cs typeface="+mn-cs"/>
              </a:rPr>
              <a:t>met 3 sporten</a:t>
            </a:r>
            <a:r>
              <a:rPr lang="nl-NL" dirty="0" smtClean="0">
                <a:solidFill>
                  <a:schemeClr val="tx1"/>
                </a:solidFill>
                <a:latin typeface="+mn-lt"/>
                <a:ea typeface="+mn-ea"/>
                <a:cs typeface="+mn-cs"/>
              </a:rPr>
              <a:t>.</a:t>
            </a:r>
            <a:endParaRPr lang="nl-NL" dirty="0">
              <a:solidFill>
                <a:schemeClr val="tx1"/>
              </a:solidFill>
              <a:latin typeface="+mn-lt"/>
              <a:ea typeface="+mn-ea"/>
              <a:cs typeface="+mn-cs"/>
            </a:endParaRPr>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23</a:t>
            </a:fld>
            <a:endParaRPr lang="nl-NL"/>
          </a:p>
        </p:txBody>
      </p:sp>
    </p:spTree>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sz="1400"/>
          </a:p>
          <a:p>
            <a:endParaRPr lang="nl-NL"/>
          </a:p>
          <a:p>
            <a:r>
              <a:rPr lang="nl-NL" sz="1400"/>
              <a:t>                     </a:t>
            </a:r>
            <a:fld id="{EEDFD8C0-A253-4A27-BF3B-210C12F70750}" type="slidenum">
              <a:rPr lang="nl-NL" sz="1400"/>
              <a:pPr/>
              <a:t>24</a:t>
            </a:fld>
            <a:endParaRPr lang="nl-NL" sz="1400"/>
          </a:p>
        </p:txBody>
      </p:sp>
      <p:sp>
        <p:nvSpPr>
          <p:cNvPr id="151554" name="Rectangle 2"/>
          <p:cNvSpPr>
            <a:spLocks noGrp="1" noChangeArrowheads="1"/>
          </p:cNvSpPr>
          <p:nvPr>
            <p:ph type="title"/>
          </p:nvPr>
        </p:nvSpPr>
        <p:spPr>
          <a:xfrm>
            <a:off x="787400" y="457200"/>
            <a:ext cx="7772400" cy="876300"/>
          </a:xfrm>
        </p:spPr>
        <p:txBody>
          <a:bodyPr/>
          <a:lstStyle/>
          <a:p>
            <a:r>
              <a:rPr lang="nl-NL"/>
              <a:t>Ladders</a:t>
            </a:r>
          </a:p>
        </p:txBody>
      </p:sp>
      <p:sp>
        <p:nvSpPr>
          <p:cNvPr id="151555" name="Rectangle 3"/>
          <p:cNvSpPr>
            <a:spLocks noGrp="1" noChangeArrowheads="1"/>
          </p:cNvSpPr>
          <p:nvPr>
            <p:ph type="body" idx="1"/>
          </p:nvPr>
        </p:nvSpPr>
        <p:spPr>
          <a:xfrm>
            <a:off x="787400" y="1657350"/>
            <a:ext cx="7772400" cy="4114800"/>
          </a:xfrm>
        </p:spPr>
        <p:txBody>
          <a:bodyPr/>
          <a:lstStyle/>
          <a:p>
            <a:pPr>
              <a:lnSpc>
                <a:spcPct val="90000"/>
              </a:lnSpc>
            </a:pPr>
            <a:r>
              <a:rPr lang="nl-NL" dirty="0"/>
              <a:t>grijze &amp; groene sector: max.  10 </a:t>
            </a:r>
            <a:r>
              <a:rPr lang="nl-NL" dirty="0" smtClean="0"/>
              <a:t>m??? </a:t>
            </a:r>
            <a:endParaRPr lang="nl-NL" dirty="0"/>
          </a:p>
          <a:p>
            <a:pPr>
              <a:lnSpc>
                <a:spcPct val="90000"/>
              </a:lnSpc>
            </a:pPr>
            <a:r>
              <a:rPr lang="nl-NL" dirty="0"/>
              <a:t>bouw: max. 7,5 m</a:t>
            </a:r>
          </a:p>
          <a:p>
            <a:pPr>
              <a:lnSpc>
                <a:spcPct val="90000"/>
              </a:lnSpc>
            </a:pPr>
            <a:r>
              <a:rPr lang="nl-NL" dirty="0"/>
              <a:t>bovenste meter niet gebruiken</a:t>
            </a:r>
          </a:p>
          <a:p>
            <a:pPr>
              <a:lnSpc>
                <a:spcPct val="90000"/>
              </a:lnSpc>
            </a:pPr>
            <a:r>
              <a:rPr lang="nl-NL" dirty="0"/>
              <a:t>plaatsing 70 à 75 graden</a:t>
            </a:r>
          </a:p>
          <a:p>
            <a:pPr>
              <a:lnSpc>
                <a:spcPct val="90000"/>
              </a:lnSpc>
            </a:pPr>
            <a:r>
              <a:rPr lang="nl-NL" dirty="0"/>
              <a:t>let op gladde of natte</a:t>
            </a:r>
          </a:p>
          <a:p>
            <a:pPr>
              <a:lnSpc>
                <a:spcPct val="60000"/>
              </a:lnSpc>
              <a:buFont typeface="Monotype Sorts" pitchFamily="2" charset="2"/>
              <a:buNone/>
            </a:pPr>
            <a:r>
              <a:rPr lang="nl-NL" dirty="0"/>
              <a:t>    ondergronden</a:t>
            </a:r>
            <a:r>
              <a:rPr lang="nl-NL" sz="2400" i="1" dirty="0"/>
              <a:t> </a:t>
            </a:r>
          </a:p>
          <a:p>
            <a:pPr>
              <a:lnSpc>
                <a:spcPct val="90000"/>
              </a:lnSpc>
              <a:buFont typeface="Monotype Sorts" pitchFamily="2" charset="2"/>
              <a:buNone/>
            </a:pPr>
            <a:r>
              <a:rPr lang="nl-NL" sz="2400" i="1" dirty="0"/>
              <a:t>	(stabilisatiebomen, vastmaken, vasthouden)</a:t>
            </a:r>
          </a:p>
          <a:p>
            <a:pPr>
              <a:lnSpc>
                <a:spcPct val="90000"/>
              </a:lnSpc>
            </a:pPr>
            <a:r>
              <a:rPr lang="nl-NL" dirty="0"/>
              <a:t>jaarlijks keuren</a:t>
            </a:r>
          </a:p>
          <a:p>
            <a:pPr>
              <a:lnSpc>
                <a:spcPct val="90000"/>
              </a:lnSpc>
            </a:pPr>
            <a:r>
              <a:rPr lang="nl-NL" dirty="0"/>
              <a:t>dagelijks controleren</a:t>
            </a:r>
          </a:p>
        </p:txBody>
      </p:sp>
    </p:spTree>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jdelijke aanduiding voor dianummer 4"/>
          <p:cNvSpPr>
            <a:spLocks noGrp="1"/>
          </p:cNvSpPr>
          <p:nvPr>
            <p:ph type="sldNum" sz="quarter" idx="12"/>
          </p:nvPr>
        </p:nvSpPr>
        <p:spPr/>
        <p:txBody>
          <a:bodyPr/>
          <a:lstStyle/>
          <a:p>
            <a:endParaRPr lang="nl-NL" sz="1400"/>
          </a:p>
          <a:p>
            <a:endParaRPr lang="nl-NL"/>
          </a:p>
          <a:p>
            <a:r>
              <a:rPr lang="nl-NL" sz="1400"/>
              <a:t>                     </a:t>
            </a:r>
            <a:fld id="{9B18540E-C32B-463B-9A06-0E33EA533F42}" type="slidenum">
              <a:rPr lang="nl-NL" sz="1400"/>
              <a:pPr/>
              <a:t>25</a:t>
            </a:fld>
            <a:endParaRPr lang="nl-NL" sz="1400"/>
          </a:p>
        </p:txBody>
      </p:sp>
      <p:sp>
        <p:nvSpPr>
          <p:cNvPr id="152578" name="Rectangle 2"/>
          <p:cNvSpPr>
            <a:spLocks noGrp="1" noChangeArrowheads="1"/>
          </p:cNvSpPr>
          <p:nvPr>
            <p:ph type="title"/>
          </p:nvPr>
        </p:nvSpPr>
        <p:spPr>
          <a:xfrm>
            <a:off x="711200" y="228600"/>
            <a:ext cx="7772400" cy="1143000"/>
          </a:xfrm>
        </p:spPr>
        <p:txBody>
          <a:bodyPr/>
          <a:lstStyle/>
          <a:p>
            <a:r>
              <a:rPr lang="nl-NL"/>
              <a:t>Ladders</a:t>
            </a:r>
          </a:p>
        </p:txBody>
      </p:sp>
      <p:pic>
        <p:nvPicPr>
          <p:cNvPr id="152580" name="Picture 4" descr="D:\IPC\VCA\ladders.jpg"/>
          <p:cNvPicPr>
            <a:picLocks noChangeAspect="1" noChangeArrowheads="1"/>
          </p:cNvPicPr>
          <p:nvPr/>
        </p:nvPicPr>
        <p:blipFill>
          <a:blip r:embed="rId2" cstate="print">
            <a:lum bright="6000" contrast="44000"/>
          </a:blip>
          <a:srcRect/>
          <a:stretch>
            <a:fillRect/>
          </a:stretch>
        </p:blipFill>
        <p:spPr bwMode="auto">
          <a:xfrm>
            <a:off x="3048000" y="1085850"/>
            <a:ext cx="5122333" cy="4114800"/>
          </a:xfrm>
          <a:prstGeom prst="rect">
            <a:avLst/>
          </a:prstGeom>
          <a:noFill/>
        </p:spPr>
      </p:pic>
      <p:pic>
        <p:nvPicPr>
          <p:cNvPr id="152581" name="Picture 5" descr="D:\IPC\VCA\type aanduiding ladders.jpg"/>
          <p:cNvPicPr>
            <a:picLocks noChangeAspect="1" noChangeArrowheads="1"/>
          </p:cNvPicPr>
          <p:nvPr/>
        </p:nvPicPr>
        <p:blipFill>
          <a:blip r:embed="rId3" cstate="print">
            <a:lum bright="24000" contrast="-20000"/>
          </a:blip>
          <a:srcRect/>
          <a:stretch>
            <a:fillRect/>
          </a:stretch>
        </p:blipFill>
        <p:spPr bwMode="auto">
          <a:xfrm>
            <a:off x="3352800" y="5314950"/>
            <a:ext cx="4267200" cy="1075135"/>
          </a:xfrm>
          <a:prstGeom prst="rect">
            <a:avLst/>
          </a:prstGeom>
          <a:noFill/>
        </p:spPr>
      </p:pic>
      <p:pic>
        <p:nvPicPr>
          <p:cNvPr id="152582" name="Picture 6" descr="A:\industrap.jpg"/>
          <p:cNvPicPr>
            <a:picLocks noChangeAspect="1" noChangeArrowheads="1"/>
          </p:cNvPicPr>
          <p:nvPr/>
        </p:nvPicPr>
        <p:blipFill>
          <a:blip r:embed="rId4" cstate="print"/>
          <a:srcRect/>
          <a:stretch>
            <a:fillRect/>
          </a:stretch>
        </p:blipFill>
        <p:spPr bwMode="auto">
          <a:xfrm>
            <a:off x="609600" y="1143000"/>
            <a:ext cx="2406651" cy="2057400"/>
          </a:xfrm>
          <a:prstGeom prst="rect">
            <a:avLst/>
          </a:prstGeom>
          <a:noFill/>
        </p:spPr>
      </p:pic>
      <p:pic>
        <p:nvPicPr>
          <p:cNvPr id="152583" name="Picture 7" descr="A:\REFORMLR.JPG"/>
          <p:cNvPicPr>
            <a:picLocks noChangeAspect="1" noChangeArrowheads="1"/>
          </p:cNvPicPr>
          <p:nvPr/>
        </p:nvPicPr>
        <p:blipFill>
          <a:blip r:embed="rId5" cstate="print"/>
          <a:srcRect/>
          <a:stretch>
            <a:fillRect/>
          </a:stretch>
        </p:blipFill>
        <p:spPr bwMode="auto">
          <a:xfrm>
            <a:off x="609601" y="4343400"/>
            <a:ext cx="2495551" cy="2132410"/>
          </a:xfrm>
          <a:prstGeom prst="rect">
            <a:avLst/>
          </a:prstGeom>
          <a:noFill/>
        </p:spPr>
      </p:pic>
    </p:spTree>
  </p:cSld>
  <p:clrMapOvr>
    <a:masterClrMapping/>
  </p:clrMapOvr>
  <p:transition spd="med">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p:txBody>
          <a:bodyPr/>
          <a:lstStyle/>
          <a:p>
            <a:endParaRPr lang="nl-NL" sz="1400"/>
          </a:p>
          <a:p>
            <a:endParaRPr lang="nl-NL"/>
          </a:p>
          <a:p>
            <a:r>
              <a:rPr lang="nl-NL" sz="1400"/>
              <a:t>                     </a:t>
            </a:r>
            <a:fld id="{DA5FD5BD-4D51-4B2A-8009-D4BDC22C639C}" type="slidenum">
              <a:rPr lang="nl-NL" sz="1400"/>
              <a:pPr/>
              <a:t>26</a:t>
            </a:fld>
            <a:endParaRPr lang="nl-NL" sz="1400"/>
          </a:p>
        </p:txBody>
      </p:sp>
      <p:sp>
        <p:nvSpPr>
          <p:cNvPr id="153602" name="Rectangle 2"/>
          <p:cNvSpPr>
            <a:spLocks noGrp="1" noChangeArrowheads="1"/>
          </p:cNvSpPr>
          <p:nvPr>
            <p:ph type="title"/>
          </p:nvPr>
        </p:nvSpPr>
        <p:spPr>
          <a:xfrm>
            <a:off x="787400" y="400050"/>
            <a:ext cx="7772400" cy="933450"/>
          </a:xfrm>
        </p:spPr>
        <p:txBody>
          <a:bodyPr/>
          <a:lstStyle/>
          <a:p>
            <a:r>
              <a:rPr lang="nl-NL"/>
              <a:t>Hoogwerkers</a:t>
            </a:r>
          </a:p>
        </p:txBody>
      </p:sp>
      <p:sp>
        <p:nvSpPr>
          <p:cNvPr id="153603" name="Rectangle 3"/>
          <p:cNvSpPr>
            <a:spLocks noGrp="1" noChangeArrowheads="1"/>
          </p:cNvSpPr>
          <p:nvPr>
            <p:ph type="body" idx="1"/>
          </p:nvPr>
        </p:nvSpPr>
        <p:spPr>
          <a:xfrm>
            <a:off x="508000" y="1600200"/>
            <a:ext cx="7772400" cy="4114800"/>
          </a:xfrm>
        </p:spPr>
        <p:txBody>
          <a:bodyPr/>
          <a:lstStyle/>
          <a:p>
            <a:r>
              <a:rPr lang="nl-NL"/>
              <a:t>CE-gemarkeerd</a:t>
            </a:r>
          </a:p>
          <a:p>
            <a:r>
              <a:rPr lang="nl-NL"/>
              <a:t>jaarlijks gekeurd</a:t>
            </a:r>
          </a:p>
          <a:p>
            <a:r>
              <a:rPr lang="nl-NL"/>
              <a:t>scholing verplicht</a:t>
            </a:r>
          </a:p>
          <a:p>
            <a:r>
              <a:rPr lang="nl-NL"/>
              <a:t>PBM’s</a:t>
            </a:r>
          </a:p>
          <a:p>
            <a:r>
              <a:rPr lang="nl-NL"/>
              <a:t>communicatie</a:t>
            </a:r>
          </a:p>
          <a:p>
            <a:r>
              <a:rPr lang="nl-NL"/>
              <a:t>niet werken boven</a:t>
            </a:r>
          </a:p>
          <a:p>
            <a:pPr>
              <a:lnSpc>
                <a:spcPct val="70000"/>
              </a:lnSpc>
              <a:buFont typeface="Monotype Sorts" pitchFamily="2" charset="2"/>
              <a:buNone/>
            </a:pPr>
            <a:r>
              <a:rPr lang="nl-NL"/>
              <a:t>	windkracht 6</a:t>
            </a:r>
          </a:p>
          <a:p>
            <a:r>
              <a:rPr lang="nl-NL"/>
              <a:t>geen alternatieve hoogwerkers </a:t>
            </a:r>
          </a:p>
          <a:p>
            <a:pPr>
              <a:lnSpc>
                <a:spcPct val="70000"/>
              </a:lnSpc>
              <a:buFont typeface="Monotype Sorts" pitchFamily="2" charset="2"/>
              <a:buNone/>
            </a:pPr>
            <a:r>
              <a:rPr lang="nl-NL"/>
              <a:t>    gebruiken</a:t>
            </a:r>
          </a:p>
        </p:txBody>
      </p:sp>
      <p:pic>
        <p:nvPicPr>
          <p:cNvPr id="153605" name="Picture 5" descr="G:\NOL\hoogwerker 2.gif"/>
          <p:cNvPicPr>
            <a:picLocks noChangeAspect="1" noChangeArrowheads="1"/>
          </p:cNvPicPr>
          <p:nvPr/>
        </p:nvPicPr>
        <p:blipFill>
          <a:blip r:embed="rId2" cstate="print"/>
          <a:srcRect/>
          <a:stretch>
            <a:fillRect/>
          </a:stretch>
        </p:blipFill>
        <p:spPr bwMode="auto">
          <a:xfrm>
            <a:off x="5588000" y="1600200"/>
            <a:ext cx="3251200" cy="2908920"/>
          </a:xfrm>
          <a:prstGeom prst="rect">
            <a:avLst/>
          </a:prstGeom>
          <a:noFill/>
        </p:spPr>
      </p:pic>
    </p:spTree>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endParaRPr lang="nl-NL" sz="1400"/>
          </a:p>
          <a:p>
            <a:endParaRPr lang="nl-NL"/>
          </a:p>
          <a:p>
            <a:r>
              <a:rPr lang="nl-NL" sz="1400"/>
              <a:t>                     </a:t>
            </a:r>
            <a:fld id="{C49CD739-ECA7-4405-BB15-30993ED053BA}" type="slidenum">
              <a:rPr lang="nl-NL" sz="1400"/>
              <a:pPr/>
              <a:t>27</a:t>
            </a:fld>
            <a:endParaRPr lang="nl-NL" sz="1400"/>
          </a:p>
        </p:txBody>
      </p:sp>
      <p:sp>
        <p:nvSpPr>
          <p:cNvPr id="154626" name="Rectangle 2"/>
          <p:cNvSpPr>
            <a:spLocks noGrp="1" noChangeArrowheads="1"/>
          </p:cNvSpPr>
          <p:nvPr>
            <p:ph type="title"/>
          </p:nvPr>
        </p:nvSpPr>
        <p:spPr>
          <a:xfrm>
            <a:off x="508000" y="457200"/>
            <a:ext cx="7772400" cy="914400"/>
          </a:xfrm>
        </p:spPr>
        <p:txBody>
          <a:bodyPr/>
          <a:lstStyle/>
          <a:p>
            <a:r>
              <a:rPr lang="nl-NL"/>
              <a:t>Steigers</a:t>
            </a:r>
          </a:p>
        </p:txBody>
      </p:sp>
      <p:sp>
        <p:nvSpPr>
          <p:cNvPr id="154627" name="Rectangle 3"/>
          <p:cNvSpPr>
            <a:spLocks noGrp="1" noChangeArrowheads="1"/>
          </p:cNvSpPr>
          <p:nvPr>
            <p:ph type="body" idx="1"/>
          </p:nvPr>
        </p:nvSpPr>
        <p:spPr>
          <a:xfrm>
            <a:off x="647700" y="1428750"/>
            <a:ext cx="8051800" cy="4781550"/>
          </a:xfrm>
        </p:spPr>
        <p:txBody>
          <a:bodyPr/>
          <a:lstStyle/>
          <a:p>
            <a:r>
              <a:rPr lang="nl-NL" dirty="0"/>
              <a:t> Systeemsteigers</a:t>
            </a:r>
          </a:p>
          <a:p>
            <a:pPr lvl="1"/>
            <a:r>
              <a:rPr lang="nl-NL" dirty="0"/>
              <a:t>waterpas en stabiel</a:t>
            </a:r>
          </a:p>
          <a:p>
            <a:pPr lvl="1"/>
            <a:r>
              <a:rPr lang="nl-NL" dirty="0"/>
              <a:t>voldoende schoring</a:t>
            </a:r>
          </a:p>
          <a:p>
            <a:pPr lvl="1"/>
            <a:r>
              <a:rPr lang="nl-NL" dirty="0"/>
              <a:t>leuningen en relingen</a:t>
            </a:r>
          </a:p>
          <a:p>
            <a:pPr lvl="1">
              <a:lnSpc>
                <a:spcPct val="80000"/>
              </a:lnSpc>
              <a:buFontTx/>
              <a:buNone/>
            </a:pPr>
            <a:r>
              <a:rPr lang="nl-NL" dirty="0"/>
              <a:t>   op 1 m</a:t>
            </a:r>
          </a:p>
          <a:p>
            <a:pPr lvl="1"/>
            <a:r>
              <a:rPr lang="nl-NL" dirty="0"/>
              <a:t>veilige mogelijkheid</a:t>
            </a:r>
          </a:p>
          <a:p>
            <a:pPr lvl="1">
              <a:lnSpc>
                <a:spcPct val="80000"/>
              </a:lnSpc>
              <a:buFontTx/>
              <a:buNone/>
            </a:pPr>
            <a:r>
              <a:rPr lang="nl-NL" dirty="0"/>
              <a:t>   tot beklimming</a:t>
            </a:r>
          </a:p>
          <a:p>
            <a:pPr>
              <a:buFont typeface="Monotype Sorts" pitchFamily="2" charset="2"/>
              <a:buNone/>
            </a:pPr>
            <a:endParaRPr lang="nl-NL" sz="2800" dirty="0"/>
          </a:p>
          <a:p>
            <a:r>
              <a:rPr lang="nl-NL" dirty="0"/>
              <a:t> </a:t>
            </a:r>
            <a:endParaRPr lang="nl-NL" sz="2800" dirty="0"/>
          </a:p>
        </p:txBody>
      </p:sp>
      <p:pic>
        <p:nvPicPr>
          <p:cNvPr id="154630" name="Picture 6" descr="D:\IPC\VCA\tek steiger.jpg"/>
          <p:cNvPicPr>
            <a:picLocks noChangeAspect="1" noChangeArrowheads="1"/>
          </p:cNvPicPr>
          <p:nvPr/>
        </p:nvPicPr>
        <p:blipFill>
          <a:blip r:embed="rId2" cstate="print"/>
          <a:srcRect/>
          <a:stretch>
            <a:fillRect/>
          </a:stretch>
        </p:blipFill>
        <p:spPr bwMode="auto">
          <a:xfrm>
            <a:off x="6197601" y="1257300"/>
            <a:ext cx="2620433" cy="2857500"/>
          </a:xfrm>
          <a:prstGeom prst="rect">
            <a:avLst/>
          </a:prstGeom>
          <a:noFill/>
        </p:spPr>
      </p:pic>
      <p:pic>
        <p:nvPicPr>
          <p:cNvPr id="270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769" y="4114800"/>
            <a:ext cx="3722210" cy="273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38267"/>
            <a:ext cx="7453231" cy="496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a:t>Rolsteigers</a:t>
            </a:r>
            <a:br>
              <a:rPr lang="nl-NL" dirty="0"/>
            </a:br>
            <a:endParaRPr lang="nl-NL" dirty="0"/>
          </a:p>
        </p:txBody>
      </p:sp>
      <p:sp>
        <p:nvSpPr>
          <p:cNvPr id="3" name="Tijdelijke aanduiding voor inhoud 2"/>
          <p:cNvSpPr>
            <a:spLocks noGrp="1"/>
          </p:cNvSpPr>
          <p:nvPr>
            <p:ph idx="1"/>
          </p:nvPr>
        </p:nvSpPr>
        <p:spPr>
          <a:xfrm>
            <a:off x="179512" y="2000250"/>
            <a:ext cx="8304088" cy="4114800"/>
          </a:xfrm>
        </p:spPr>
        <p:txBody>
          <a:bodyPr/>
          <a:lstStyle/>
          <a:p>
            <a:r>
              <a:rPr lang="nl-NL" dirty="0" smtClean="0"/>
              <a:t>Zelfde als </a:t>
            </a:r>
            <a:r>
              <a:rPr lang="nl-NL" dirty="0"/>
              <a:t>systeemsteiger</a:t>
            </a:r>
          </a:p>
          <a:p>
            <a:r>
              <a:rPr lang="nl-NL" dirty="0"/>
              <a:t>max. 8 m met </a:t>
            </a:r>
          </a:p>
          <a:p>
            <a:pPr lvl="1">
              <a:lnSpc>
                <a:spcPct val="80000"/>
              </a:lnSpc>
              <a:buFontTx/>
              <a:buNone/>
            </a:pPr>
            <a:r>
              <a:rPr lang="nl-NL" dirty="0"/>
              <a:t>   stabilisatoren</a:t>
            </a:r>
          </a:p>
          <a:p>
            <a:endParaRPr lang="nl-NL" sz="2800" dirty="0"/>
          </a:p>
          <a:p>
            <a:endParaRPr lang="nl-NL" dirty="0"/>
          </a:p>
        </p:txBody>
      </p:sp>
      <p:sp>
        <p:nvSpPr>
          <p:cNvPr id="4" name="Tijdelijke aanduiding voor dianummer 3"/>
          <p:cNvSpPr>
            <a:spLocks noGrp="1"/>
          </p:cNvSpPr>
          <p:nvPr>
            <p:ph type="sldNum" sz="quarter" idx="12"/>
          </p:nvPr>
        </p:nvSpPr>
        <p:spPr/>
        <p:txBody>
          <a:bodyPr/>
          <a:lstStyle/>
          <a:p>
            <a:endParaRPr lang="nl-NL" dirty="0" smtClean="0"/>
          </a:p>
          <a:p>
            <a:r>
              <a:rPr lang="nl-NL" dirty="0" smtClean="0"/>
              <a:t>                     </a:t>
            </a:r>
            <a:fld id="{9688DD54-0652-4E7E-8127-751C87215113}" type="slidenum">
              <a:rPr lang="nl-NL" smtClean="0"/>
              <a:pPr/>
              <a:t>28</a:t>
            </a:fld>
            <a:endParaRPr lang="nl-NL" dirty="0"/>
          </a:p>
        </p:txBody>
      </p:sp>
    </p:spTree>
    <p:extLst>
      <p:ext uri="{BB962C8B-B14F-4D97-AF65-F5344CB8AC3E}">
        <p14:creationId xmlns:p14="http://schemas.microsoft.com/office/powerpoint/2010/main" val="1512983283"/>
      </p:ext>
    </p:extLst>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29</a:t>
            </a:fld>
            <a:endParaRPr lang="nl-NL"/>
          </a:p>
        </p:txBody>
      </p:sp>
      <p:pic>
        <p:nvPicPr>
          <p:cNvPr id="269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1484784"/>
            <a:ext cx="10116616" cy="568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94259"/>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9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412"/>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685800" y="-315416"/>
            <a:ext cx="7772400" cy="2068016"/>
          </a:xfrm>
        </p:spPr>
        <p:txBody>
          <a:bodyPr/>
          <a:lstStyle/>
          <a:p>
            <a:r>
              <a:rPr lang="nl-NL" dirty="0" smtClean="0"/>
              <a:t>Laswerkplek</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a:t>
            </a:fld>
            <a:endParaRPr lang="nl-NL"/>
          </a:p>
        </p:txBody>
      </p:sp>
      <p:pic>
        <p:nvPicPr>
          <p:cNvPr id="269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35" y="3284984"/>
            <a:ext cx="3573016"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smtClean="0">
                <a:hlinkClick r:id="rId2"/>
              </a:rPr>
              <a:t>Steiger in Hoogeveen stort in na windvlaag </a:t>
            </a:r>
            <a:endParaRPr lang="nl-NL" smtClean="0"/>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30</a:t>
            </a:fld>
            <a:endParaRPr lang="nl-NL"/>
          </a:p>
        </p:txBody>
      </p:sp>
    </p:spTree>
  </p:cSld>
  <p:clrMapOvr>
    <a:masterClrMapping/>
  </p:clrMapOvr>
  <p:transition spd="med">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5"/>
          <p:cNvSpPr>
            <a:spLocks noGrp="1"/>
          </p:cNvSpPr>
          <p:nvPr>
            <p:ph type="sldNum" sz="quarter" idx="12"/>
          </p:nvPr>
        </p:nvSpPr>
        <p:spPr/>
        <p:txBody>
          <a:bodyPr/>
          <a:lstStyle/>
          <a:p>
            <a:endParaRPr lang="nl-NL" sz="1400"/>
          </a:p>
          <a:p>
            <a:endParaRPr lang="nl-NL"/>
          </a:p>
          <a:p>
            <a:r>
              <a:rPr lang="nl-NL" sz="1400"/>
              <a:t>                     </a:t>
            </a:r>
            <a:fld id="{F9719EFB-63CC-4664-976D-9072362FF115}" type="slidenum">
              <a:rPr lang="nl-NL" sz="1400"/>
              <a:pPr/>
              <a:t>31</a:t>
            </a:fld>
            <a:endParaRPr lang="nl-NL" sz="1400"/>
          </a:p>
        </p:txBody>
      </p:sp>
      <p:sp>
        <p:nvSpPr>
          <p:cNvPr id="156675" name="Rectangle 3"/>
          <p:cNvSpPr>
            <a:spLocks noGrp="1" noChangeArrowheads="1"/>
          </p:cNvSpPr>
          <p:nvPr>
            <p:ph type="body" idx="1"/>
          </p:nvPr>
        </p:nvSpPr>
        <p:spPr>
          <a:xfrm>
            <a:off x="609601" y="1485900"/>
            <a:ext cx="8089900" cy="4914900"/>
          </a:xfrm>
        </p:spPr>
        <p:txBody>
          <a:bodyPr/>
          <a:lstStyle/>
          <a:p>
            <a:pPr>
              <a:lnSpc>
                <a:spcPct val="90000"/>
              </a:lnSpc>
            </a:pPr>
            <a:r>
              <a:rPr lang="nl-NL" dirty="0"/>
              <a:t> Grote steigers</a:t>
            </a:r>
          </a:p>
          <a:p>
            <a:pPr lvl="1">
              <a:lnSpc>
                <a:spcPct val="90000"/>
              </a:lnSpc>
            </a:pPr>
            <a:r>
              <a:rPr lang="nl-NL" dirty="0"/>
              <a:t>constructie berekend</a:t>
            </a:r>
          </a:p>
          <a:p>
            <a:pPr lvl="1">
              <a:lnSpc>
                <a:spcPct val="90000"/>
              </a:lnSpc>
            </a:pPr>
            <a:r>
              <a:rPr lang="nl-NL" dirty="0"/>
              <a:t>certificaat en steigerkaart</a:t>
            </a:r>
          </a:p>
          <a:p>
            <a:pPr lvl="1">
              <a:lnSpc>
                <a:spcPct val="90000"/>
              </a:lnSpc>
            </a:pPr>
            <a:r>
              <a:rPr lang="nl-NL" dirty="0"/>
              <a:t>blijvende oplettendheid</a:t>
            </a:r>
          </a:p>
          <a:p>
            <a:pPr lvl="2">
              <a:lnSpc>
                <a:spcPct val="80000"/>
              </a:lnSpc>
            </a:pPr>
            <a:r>
              <a:rPr lang="nl-NL" dirty="0"/>
              <a:t>weersinvloeden</a:t>
            </a:r>
          </a:p>
          <a:p>
            <a:pPr lvl="2">
              <a:lnSpc>
                <a:spcPct val="70000"/>
              </a:lnSpc>
            </a:pPr>
            <a:r>
              <a:rPr lang="nl-NL" dirty="0"/>
              <a:t>controle montage</a:t>
            </a:r>
          </a:p>
          <a:p>
            <a:pPr lvl="2">
              <a:lnSpc>
                <a:spcPct val="70000"/>
              </a:lnSpc>
            </a:pPr>
            <a:r>
              <a:rPr lang="nl-NL" dirty="0"/>
              <a:t>hulpsteigers verboden</a:t>
            </a:r>
          </a:p>
          <a:p>
            <a:pPr>
              <a:lnSpc>
                <a:spcPct val="90000"/>
              </a:lnSpc>
            </a:pPr>
            <a:r>
              <a:rPr lang="nl-NL" dirty="0"/>
              <a:t> </a:t>
            </a:r>
          </a:p>
        </p:txBody>
      </p:sp>
      <p:sp>
        <p:nvSpPr>
          <p:cNvPr id="156677" name="Rectangle 5"/>
          <p:cNvSpPr>
            <a:spLocks noChangeArrowheads="1"/>
          </p:cNvSpPr>
          <p:nvPr/>
        </p:nvSpPr>
        <p:spPr bwMode="auto">
          <a:xfrm>
            <a:off x="508000" y="571500"/>
            <a:ext cx="8128000" cy="771623"/>
          </a:xfrm>
          <a:prstGeom prst="rect">
            <a:avLst/>
          </a:prstGeom>
          <a:noFill/>
          <a:ln w="9525">
            <a:noFill/>
            <a:miter lim="800000"/>
            <a:headEnd/>
            <a:tailEnd/>
          </a:ln>
          <a:effectLst/>
        </p:spPr>
        <p:txBody>
          <a:bodyPr lIns="90000" tIns="46800" rIns="90000" bIns="46800">
            <a:spAutoFit/>
          </a:bodyPr>
          <a:lstStyle/>
          <a:p>
            <a:pPr algn="ctr"/>
            <a:r>
              <a:rPr lang="nl-NL" sz="4400">
                <a:solidFill>
                  <a:schemeClr val="tx2"/>
                </a:solidFill>
                <a:latin typeface="Times New Roman" charset="0"/>
              </a:rPr>
              <a:t>Steigers</a:t>
            </a:r>
          </a:p>
        </p:txBody>
      </p:sp>
    </p:spTree>
  </p:cSld>
  <p:clrMapOvr>
    <a:masterClrMapping/>
  </p:clrMapOvr>
  <p:transition spd="med">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Hangsteigers</a:t>
            </a:r>
            <a:br>
              <a:rPr lang="nl-NL" dirty="0" smtClean="0"/>
            </a:br>
            <a:endParaRPr lang="nl-NL" dirty="0"/>
          </a:p>
        </p:txBody>
      </p:sp>
      <p:sp>
        <p:nvSpPr>
          <p:cNvPr id="3" name="Tijdelijke aanduiding voor inhoud 2"/>
          <p:cNvSpPr>
            <a:spLocks noGrp="1"/>
          </p:cNvSpPr>
          <p:nvPr>
            <p:ph idx="1"/>
          </p:nvPr>
        </p:nvSpPr>
        <p:spPr/>
        <p:txBody>
          <a:bodyPr/>
          <a:lstStyle/>
          <a:p>
            <a:pPr lvl="1">
              <a:lnSpc>
                <a:spcPct val="90000"/>
              </a:lnSpc>
            </a:pPr>
            <a:r>
              <a:rPr lang="nl-NL" dirty="0" smtClean="0"/>
              <a:t>minimaal 2 werkkabels</a:t>
            </a:r>
          </a:p>
          <a:p>
            <a:pPr lvl="1">
              <a:lnSpc>
                <a:spcPct val="90000"/>
              </a:lnSpc>
            </a:pPr>
            <a:r>
              <a:rPr lang="nl-NL" dirty="0" smtClean="0"/>
              <a:t>2 veiligheidskabels</a:t>
            </a:r>
          </a:p>
          <a:p>
            <a:pPr lvl="1">
              <a:lnSpc>
                <a:spcPct val="90000"/>
              </a:lnSpc>
            </a:pPr>
            <a:r>
              <a:rPr lang="nl-NL" dirty="0" smtClean="0"/>
              <a:t>deskundigheid</a:t>
            </a:r>
          </a:p>
          <a:p>
            <a:pPr lvl="1">
              <a:lnSpc>
                <a:spcPct val="90000"/>
              </a:lnSpc>
            </a:pPr>
            <a:r>
              <a:rPr lang="nl-NL" dirty="0" smtClean="0"/>
              <a:t>gebruiksaanwijzing</a:t>
            </a:r>
          </a:p>
          <a:p>
            <a:pPr lvl="1">
              <a:lnSpc>
                <a:spcPct val="90000"/>
              </a:lnSpc>
            </a:pPr>
            <a:r>
              <a:rPr lang="nl-NL" dirty="0" err="1" smtClean="0"/>
              <a:t>PBM’s</a:t>
            </a:r>
            <a:r>
              <a:rPr lang="nl-NL" dirty="0" smtClean="0"/>
              <a:t> </a:t>
            </a:r>
            <a:r>
              <a:rPr lang="nl-NL" sz="2400" dirty="0" smtClean="0"/>
              <a:t>(</a:t>
            </a:r>
            <a:r>
              <a:rPr lang="nl-NL" sz="2400" i="1" dirty="0" smtClean="0"/>
              <a:t>harnas + vanglijn)</a:t>
            </a:r>
          </a:p>
          <a:p>
            <a:pPr lvl="1">
              <a:lnSpc>
                <a:spcPct val="90000"/>
              </a:lnSpc>
            </a:pPr>
            <a:r>
              <a:rPr lang="nl-NL" dirty="0" smtClean="0"/>
              <a:t>betreden vanaf een veilige plaats</a:t>
            </a:r>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32</a:t>
            </a:fld>
            <a:endParaRPr lang="nl-NL"/>
          </a:p>
        </p:txBody>
      </p:sp>
    </p:spTree>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p:txBody>
          <a:bodyPr/>
          <a:lstStyle/>
          <a:p>
            <a:endParaRPr lang="nl-NL" sz="1400"/>
          </a:p>
          <a:p>
            <a:endParaRPr lang="nl-NL"/>
          </a:p>
          <a:p>
            <a:r>
              <a:rPr lang="nl-NL" sz="1400"/>
              <a:t>                     </a:t>
            </a:r>
            <a:fld id="{FD781DE9-B093-4CCE-9E64-8F40C813D166}" type="slidenum">
              <a:rPr lang="nl-NL" sz="1400"/>
              <a:pPr/>
              <a:t>33</a:t>
            </a:fld>
            <a:endParaRPr lang="nl-NL" sz="1400"/>
          </a:p>
        </p:txBody>
      </p:sp>
      <p:sp>
        <p:nvSpPr>
          <p:cNvPr id="157698" name="Rectangle 2"/>
          <p:cNvSpPr>
            <a:spLocks noGrp="1" noChangeArrowheads="1"/>
          </p:cNvSpPr>
          <p:nvPr>
            <p:ph type="title"/>
          </p:nvPr>
        </p:nvSpPr>
        <p:spPr>
          <a:xfrm>
            <a:off x="685800" y="609600"/>
            <a:ext cx="7772400" cy="762000"/>
          </a:xfrm>
        </p:spPr>
        <p:txBody>
          <a:bodyPr/>
          <a:lstStyle/>
          <a:p>
            <a:r>
              <a:rPr lang="nl-NL"/>
              <a:t>Lijnen en vangnetten</a:t>
            </a:r>
          </a:p>
        </p:txBody>
      </p:sp>
      <p:sp>
        <p:nvSpPr>
          <p:cNvPr id="157699" name="Rectangle 3"/>
          <p:cNvSpPr>
            <a:spLocks noGrp="1" noChangeArrowheads="1"/>
          </p:cNvSpPr>
          <p:nvPr>
            <p:ph type="body" idx="1"/>
          </p:nvPr>
        </p:nvSpPr>
        <p:spPr>
          <a:xfrm>
            <a:off x="685800" y="1543050"/>
            <a:ext cx="7772400" cy="4552950"/>
          </a:xfrm>
        </p:spPr>
        <p:txBody>
          <a:bodyPr/>
          <a:lstStyle/>
          <a:p>
            <a:pPr defTabSz="952500">
              <a:lnSpc>
                <a:spcPct val="90000"/>
              </a:lnSpc>
              <a:tabLst>
                <a:tab pos="952500" algn="l"/>
              </a:tabLst>
            </a:pPr>
            <a:r>
              <a:rPr lang="nl-NL" dirty="0"/>
              <a:t>Lijnen</a:t>
            </a:r>
          </a:p>
          <a:p>
            <a:pPr lvl="1" defTabSz="952500">
              <a:lnSpc>
                <a:spcPct val="90000"/>
              </a:lnSpc>
              <a:buFont typeface="Times New Roman" charset="0"/>
              <a:buChar char="–"/>
              <a:tabLst>
                <a:tab pos="952500" algn="l"/>
              </a:tabLst>
            </a:pPr>
            <a:r>
              <a:rPr lang="nl-NL" dirty="0"/>
              <a:t>speciale opleiding nodig</a:t>
            </a:r>
          </a:p>
          <a:p>
            <a:pPr lvl="1" defTabSz="952500">
              <a:lnSpc>
                <a:spcPct val="90000"/>
              </a:lnSpc>
              <a:buFont typeface="Times New Roman" charset="0"/>
              <a:buChar char="–"/>
              <a:tabLst>
                <a:tab pos="952500" algn="l"/>
              </a:tabLst>
            </a:pPr>
            <a:r>
              <a:rPr lang="nl-NL" dirty="0"/>
              <a:t>alleen boomverzorgers en </a:t>
            </a:r>
          </a:p>
          <a:p>
            <a:pPr defTabSz="952500">
              <a:lnSpc>
                <a:spcPct val="70000"/>
              </a:lnSpc>
              <a:buFont typeface="Times New Roman" charset="0"/>
              <a:buNone/>
              <a:tabLst>
                <a:tab pos="952500" algn="l"/>
              </a:tabLst>
            </a:pPr>
            <a:r>
              <a:rPr lang="nl-NL" sz="2800" dirty="0"/>
              <a:t>		glazenwassers</a:t>
            </a:r>
          </a:p>
          <a:p>
            <a:pPr defTabSz="952500">
              <a:lnSpc>
                <a:spcPct val="90000"/>
              </a:lnSpc>
              <a:buFont typeface="Monotype Sorts" pitchFamily="2" charset="2"/>
              <a:buNone/>
              <a:tabLst>
                <a:tab pos="952500" algn="l"/>
              </a:tabLst>
            </a:pPr>
            <a:endParaRPr lang="nl-NL" dirty="0"/>
          </a:p>
          <a:p>
            <a:pPr defTabSz="952500">
              <a:lnSpc>
                <a:spcPct val="90000"/>
              </a:lnSpc>
              <a:buFont typeface="Monotype Sorts" pitchFamily="2" charset="2"/>
              <a:buNone/>
              <a:tabLst>
                <a:tab pos="952500" algn="l"/>
              </a:tabLst>
            </a:pPr>
            <a:endParaRPr lang="nl-NL" dirty="0"/>
          </a:p>
          <a:p>
            <a:pPr defTabSz="952500">
              <a:lnSpc>
                <a:spcPct val="90000"/>
              </a:lnSpc>
              <a:buNone/>
              <a:tabLst>
                <a:tab pos="952500" algn="l"/>
              </a:tabLst>
            </a:pPr>
            <a:r>
              <a:rPr lang="nl-NL" dirty="0" smtClean="0">
                <a:sym typeface="Wingdings" pitchFamily="2" charset="2"/>
              </a:rPr>
              <a:t></a:t>
            </a:r>
            <a:r>
              <a:rPr lang="nl-NL" sz="3600" dirty="0" smtClean="0"/>
              <a:t>Vangnetten</a:t>
            </a:r>
            <a:endParaRPr lang="nl-NL" sz="3600" dirty="0"/>
          </a:p>
          <a:p>
            <a:pPr lvl="1" defTabSz="952500">
              <a:lnSpc>
                <a:spcPct val="90000"/>
              </a:lnSpc>
              <a:buFont typeface="Times New Roman" charset="0"/>
              <a:buChar char="–"/>
              <a:tabLst>
                <a:tab pos="952500" algn="l"/>
              </a:tabLst>
            </a:pPr>
            <a:r>
              <a:rPr lang="nl-NL" dirty="0"/>
              <a:t>bij werken zonder lijnen op hoogtes</a:t>
            </a:r>
          </a:p>
          <a:p>
            <a:pPr lvl="1" defTabSz="952500">
              <a:lnSpc>
                <a:spcPct val="90000"/>
              </a:lnSpc>
              <a:buFont typeface="Times New Roman" charset="0"/>
              <a:buChar char="–"/>
              <a:tabLst>
                <a:tab pos="952500" algn="l"/>
              </a:tabLst>
            </a:pPr>
            <a:r>
              <a:rPr lang="nl-NL" dirty="0"/>
              <a:t>o.a. bouwvakkers, daktuinen</a:t>
            </a:r>
            <a:endParaRPr lang="nl-NL" sz="2400" dirty="0"/>
          </a:p>
        </p:txBody>
      </p:sp>
      <p:pic>
        <p:nvPicPr>
          <p:cNvPr id="157700" name="Picture 4" descr="G:\NOL\klimgordel.jpg"/>
          <p:cNvPicPr>
            <a:picLocks noChangeAspect="1" noChangeArrowheads="1"/>
          </p:cNvPicPr>
          <p:nvPr/>
        </p:nvPicPr>
        <p:blipFill>
          <a:blip r:embed="rId2" cstate="print"/>
          <a:srcRect/>
          <a:stretch>
            <a:fillRect/>
          </a:stretch>
        </p:blipFill>
        <p:spPr bwMode="auto">
          <a:xfrm>
            <a:off x="6096001" y="2914650"/>
            <a:ext cx="1646767" cy="1828800"/>
          </a:xfrm>
          <a:prstGeom prst="rect">
            <a:avLst/>
          </a:prstGeom>
          <a:noFill/>
        </p:spPr>
      </p:pic>
    </p:spTree>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endParaRPr lang="nl-NL" sz="1400"/>
          </a:p>
          <a:p>
            <a:endParaRPr lang="nl-NL"/>
          </a:p>
          <a:p>
            <a:r>
              <a:rPr lang="nl-NL" sz="1400"/>
              <a:t>                     </a:t>
            </a:r>
            <a:fld id="{3E12F9F6-3907-41EA-8C87-2A9DBA16A48D}" type="slidenum">
              <a:rPr lang="nl-NL" sz="1400"/>
              <a:pPr/>
              <a:t>34</a:t>
            </a:fld>
            <a:endParaRPr lang="nl-NL" sz="1400"/>
          </a:p>
        </p:txBody>
      </p:sp>
      <p:sp>
        <p:nvSpPr>
          <p:cNvPr id="212994" name="Rectangle 2"/>
          <p:cNvSpPr>
            <a:spLocks noGrp="1" noChangeArrowheads="1"/>
          </p:cNvSpPr>
          <p:nvPr>
            <p:ph type="title"/>
          </p:nvPr>
        </p:nvSpPr>
        <p:spPr>
          <a:xfrm>
            <a:off x="0" y="457200"/>
            <a:ext cx="9144000" cy="1295400"/>
          </a:xfrm>
        </p:spPr>
        <p:txBody>
          <a:bodyPr/>
          <a:lstStyle/>
          <a:p>
            <a:r>
              <a:rPr lang="nl-NL" sz="5400" dirty="0"/>
              <a:t>H </a:t>
            </a:r>
            <a:r>
              <a:rPr lang="nl-NL" sz="5400" dirty="0" smtClean="0"/>
              <a:t>10. </a:t>
            </a:r>
            <a:r>
              <a:rPr lang="nl-NL" sz="5400" dirty="0"/>
              <a:t>Persoonlijke beschermingsmiddelen</a:t>
            </a:r>
          </a:p>
        </p:txBody>
      </p:sp>
      <p:sp>
        <p:nvSpPr>
          <p:cNvPr id="212997" name="AutoShape 5"/>
          <p:cNvSpPr>
            <a:spLocks noGrp="1" noChangeArrowheads="1"/>
          </p:cNvSpPr>
          <p:nvPr>
            <p:ph type="body" idx="1"/>
          </p:nvPr>
        </p:nvSpPr>
        <p:spPr>
          <a:xfrm>
            <a:off x="1625600" y="2000250"/>
            <a:ext cx="6807200" cy="2286000"/>
          </a:xfrm>
          <a:prstGeom prst="wedgeRoundRectCallout">
            <a:avLst>
              <a:gd name="adj1" fmla="val 2144"/>
              <a:gd name="adj2" fmla="val 67606"/>
              <a:gd name="adj3" fmla="val 16667"/>
            </a:avLst>
          </a:prstGeom>
          <a:solidFill>
            <a:schemeClr val="bg1"/>
          </a:solidFill>
          <a:ln>
            <a:solidFill>
              <a:schemeClr val="tx1"/>
            </a:solidFill>
          </a:ln>
        </p:spPr>
        <p:txBody>
          <a:bodyPr/>
          <a:lstStyle/>
          <a:p>
            <a:pPr marL="381000">
              <a:spcBef>
                <a:spcPct val="0"/>
              </a:spcBef>
              <a:buFont typeface="Times New Roman" charset="0"/>
              <a:buChar char="–"/>
            </a:pPr>
            <a:r>
              <a:rPr lang="nl-NL" sz="2800"/>
              <a:t>alle PBM’s zijn </a:t>
            </a:r>
          </a:p>
          <a:p>
            <a:pPr marL="381000">
              <a:spcBef>
                <a:spcPct val="0"/>
              </a:spcBef>
              <a:buFont typeface="Times New Roman" charset="0"/>
              <a:buNone/>
            </a:pPr>
            <a:r>
              <a:rPr lang="nl-NL" sz="2800"/>
              <a:t>	CE-gemarkeerd</a:t>
            </a:r>
          </a:p>
          <a:p>
            <a:pPr marL="381000">
              <a:spcBef>
                <a:spcPct val="0"/>
              </a:spcBef>
              <a:buFont typeface="Times New Roman" charset="0"/>
              <a:buChar char="–"/>
            </a:pPr>
            <a:r>
              <a:rPr lang="nl-NL" sz="2800"/>
              <a:t>ze zijn persoonlijk</a:t>
            </a:r>
          </a:p>
          <a:p>
            <a:pPr marL="381000">
              <a:spcBef>
                <a:spcPct val="0"/>
              </a:spcBef>
              <a:buFont typeface="Times New Roman" charset="0"/>
              <a:buChar char="–"/>
            </a:pPr>
            <a:r>
              <a:rPr lang="nl-NL" sz="2800"/>
              <a:t>ze zijn goed passend</a:t>
            </a:r>
          </a:p>
          <a:p>
            <a:pPr marL="381000">
              <a:spcBef>
                <a:spcPct val="0"/>
              </a:spcBef>
              <a:buFont typeface="Times New Roman" charset="0"/>
              <a:buChar char="–"/>
            </a:pPr>
            <a:r>
              <a:rPr lang="nl-NL" sz="2800"/>
              <a:t>hygiënisch</a:t>
            </a:r>
          </a:p>
          <a:p>
            <a:pPr marL="381000">
              <a:spcBef>
                <a:spcPct val="0"/>
              </a:spcBef>
              <a:buFont typeface="Times New Roman" charset="0"/>
              <a:buChar char="–"/>
            </a:pPr>
            <a:r>
              <a:rPr lang="nl-NL" sz="2800"/>
              <a:t>geven passende bescherming</a:t>
            </a:r>
          </a:p>
        </p:txBody>
      </p:sp>
      <p:graphicFrame>
        <p:nvGraphicFramePr>
          <p:cNvPr id="212998" name="Object 6"/>
          <p:cNvGraphicFramePr>
            <a:graphicFrameLocks noChangeAspect="1"/>
          </p:cNvGraphicFramePr>
          <p:nvPr/>
        </p:nvGraphicFramePr>
        <p:xfrm>
          <a:off x="609600" y="4342210"/>
          <a:ext cx="4470400" cy="2084784"/>
        </p:xfrm>
        <a:graphic>
          <a:graphicData uri="http://schemas.openxmlformats.org/presentationml/2006/ole">
            <mc:AlternateContent xmlns:mc="http://schemas.openxmlformats.org/markup-compatibility/2006">
              <mc:Choice xmlns:v="urn:schemas-microsoft-com:vml" Requires="v">
                <p:oleObj spid="_x0000_s213004" name="Clip" r:id="rId3" imgW="4046400" imgH="3352320" progId="">
                  <p:embed/>
                </p:oleObj>
              </mc:Choice>
              <mc:Fallback>
                <p:oleObj name="Clip" r:id="rId3" imgW="4046400" imgH="335232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42210"/>
                        <a:ext cx="4470400" cy="2084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01" name="AutoShape 9"/>
          <p:cNvSpPr>
            <a:spLocks noChangeArrowheads="1"/>
          </p:cNvSpPr>
          <p:nvPr/>
        </p:nvSpPr>
        <p:spPr bwMode="auto">
          <a:xfrm>
            <a:off x="4673600" y="5029200"/>
            <a:ext cx="3657600" cy="1314450"/>
          </a:xfrm>
          <a:prstGeom prst="wedgeRoundRectCallout">
            <a:avLst>
              <a:gd name="adj1" fmla="val -65801"/>
              <a:gd name="adj2" fmla="val -50815"/>
              <a:gd name="adj3" fmla="val 16667"/>
            </a:avLst>
          </a:prstGeom>
          <a:solidFill>
            <a:schemeClr val="bg1"/>
          </a:solidFill>
          <a:ln w="9525">
            <a:solidFill>
              <a:schemeClr val="tx1"/>
            </a:solidFill>
            <a:miter lim="800000"/>
            <a:headEnd/>
            <a:tailEnd/>
          </a:ln>
          <a:effectLst/>
        </p:spPr>
        <p:txBody>
          <a:bodyPr wrap="none" lIns="90000" tIns="46800" rIns="90000" bIns="46800" anchor="ctr"/>
          <a:lstStyle/>
          <a:p>
            <a:pPr algn="ctr"/>
            <a:r>
              <a:rPr lang="nl-NL" sz="2800">
                <a:latin typeface="Times New Roman" charset="0"/>
              </a:rPr>
              <a:t>Douchen en</a:t>
            </a:r>
          </a:p>
          <a:p>
            <a:pPr algn="ctr"/>
            <a:r>
              <a:rPr lang="nl-NL" sz="2800">
                <a:latin typeface="Times New Roman" charset="0"/>
              </a:rPr>
              <a:t> omkleden hoort</a:t>
            </a:r>
          </a:p>
          <a:p>
            <a:pPr algn="ctr"/>
            <a:r>
              <a:rPr lang="nl-NL" sz="2800">
                <a:latin typeface="Times New Roman" charset="0"/>
              </a:rPr>
              <a:t> erbij.</a:t>
            </a: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p:cTn id="7" dur="5000" fill="hold"/>
                                        <p:tgtEl>
                                          <p:spTgt spid="212994"/>
                                        </p:tgtEl>
                                        <p:attrNameLst>
                                          <p:attrName>ppt_w</p:attrName>
                                        </p:attrNameLst>
                                      </p:cBhvr>
                                      <p:tavLst>
                                        <p:tav tm="0" fmla="#ppt_w*sin(2.5*pi*$)">
                                          <p:val>
                                            <p:fltVal val="0"/>
                                          </p:val>
                                        </p:tav>
                                        <p:tav tm="100000">
                                          <p:val>
                                            <p:fltVal val="1"/>
                                          </p:val>
                                        </p:tav>
                                      </p:tavLst>
                                    </p:anim>
                                    <p:anim calcmode="lin" valueType="num">
                                      <p:cBhvr>
                                        <p:cTn id="8" dur="5000" fill="hold"/>
                                        <p:tgtEl>
                                          <p:spTgt spid="21299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2998"/>
                                        </p:tgtEl>
                                        <p:attrNameLst>
                                          <p:attrName>style.visibility</p:attrName>
                                        </p:attrNameLst>
                                      </p:cBhvr>
                                      <p:to>
                                        <p:strVal val="visible"/>
                                      </p:to>
                                    </p:set>
                                    <p:anim calcmode="lin" valueType="num">
                                      <p:cBhvr additive="base">
                                        <p:cTn id="13" dur="500" fill="hold"/>
                                        <p:tgtEl>
                                          <p:spTgt spid="212998"/>
                                        </p:tgtEl>
                                        <p:attrNameLst>
                                          <p:attrName>ppt_x</p:attrName>
                                        </p:attrNameLst>
                                      </p:cBhvr>
                                      <p:tavLst>
                                        <p:tav tm="0">
                                          <p:val>
                                            <p:strVal val="0-#ppt_w/2"/>
                                          </p:val>
                                        </p:tav>
                                        <p:tav tm="100000">
                                          <p:val>
                                            <p:strVal val="#ppt_x"/>
                                          </p:val>
                                        </p:tav>
                                      </p:tavLst>
                                    </p:anim>
                                    <p:anim calcmode="lin" valueType="num">
                                      <p:cBhvr additive="base">
                                        <p:cTn id="14" dur="500" fill="hold"/>
                                        <p:tgtEl>
                                          <p:spTgt spid="2129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2997"/>
                                        </p:tgtEl>
                                        <p:attrNameLst>
                                          <p:attrName>style.visibility</p:attrName>
                                        </p:attrNameLst>
                                      </p:cBhvr>
                                      <p:to>
                                        <p:strVal val="visible"/>
                                      </p:to>
                                    </p:set>
                                    <p:anim calcmode="lin" valueType="num">
                                      <p:cBhvr additive="base">
                                        <p:cTn id="19" dur="500" fill="hold"/>
                                        <p:tgtEl>
                                          <p:spTgt spid="212997"/>
                                        </p:tgtEl>
                                        <p:attrNameLst>
                                          <p:attrName>ppt_x</p:attrName>
                                        </p:attrNameLst>
                                      </p:cBhvr>
                                      <p:tavLst>
                                        <p:tav tm="0">
                                          <p:val>
                                            <p:strVal val="1+#ppt_w/2"/>
                                          </p:val>
                                        </p:tav>
                                        <p:tav tm="100000">
                                          <p:val>
                                            <p:strVal val="#ppt_x"/>
                                          </p:val>
                                        </p:tav>
                                      </p:tavLst>
                                    </p:anim>
                                    <p:anim calcmode="lin" valueType="num">
                                      <p:cBhvr additive="base">
                                        <p:cTn id="20" dur="500" fill="hold"/>
                                        <p:tgtEl>
                                          <p:spTgt spid="2129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3001"/>
                                        </p:tgtEl>
                                        <p:attrNameLst>
                                          <p:attrName>style.visibility</p:attrName>
                                        </p:attrNameLst>
                                      </p:cBhvr>
                                      <p:to>
                                        <p:strVal val="visible"/>
                                      </p:to>
                                    </p:set>
                                    <p:anim calcmode="lin" valueType="num">
                                      <p:cBhvr additive="base">
                                        <p:cTn id="25" dur="500" fill="hold"/>
                                        <p:tgtEl>
                                          <p:spTgt spid="213001"/>
                                        </p:tgtEl>
                                        <p:attrNameLst>
                                          <p:attrName>ppt_x</p:attrName>
                                        </p:attrNameLst>
                                      </p:cBhvr>
                                      <p:tavLst>
                                        <p:tav tm="0">
                                          <p:val>
                                            <p:strVal val="1+#ppt_w/2"/>
                                          </p:val>
                                        </p:tav>
                                        <p:tav tm="100000">
                                          <p:val>
                                            <p:strVal val="#ppt_x"/>
                                          </p:val>
                                        </p:tav>
                                      </p:tavLst>
                                    </p:anim>
                                    <p:anim calcmode="lin" valueType="num">
                                      <p:cBhvr additive="base">
                                        <p:cTn id="26" dur="500" fill="hold"/>
                                        <p:tgtEl>
                                          <p:spTgt spid="2130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utoUpdateAnimBg="0"/>
      <p:bldP spid="212997" grpId="0" animBg="1" autoUpdateAnimBg="0"/>
      <p:bldP spid="21300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8800" dirty="0" smtClean="0">
                <a:solidFill>
                  <a:schemeClr val="bg1">
                    <a:lumMod val="10000"/>
                  </a:schemeClr>
                </a:solidFill>
              </a:rPr>
              <a:t>Elektrisch </a:t>
            </a:r>
            <a:r>
              <a:rPr lang="nl-NL" sz="8800" dirty="0" smtClean="0">
                <a:solidFill>
                  <a:schemeClr val="bg1">
                    <a:lumMod val="10000"/>
                  </a:schemeClr>
                </a:solidFill>
              </a:rPr>
              <a:t>lassen</a:t>
            </a:r>
            <a:endParaRPr lang="nl-NL" sz="8800" dirty="0">
              <a:solidFill>
                <a:schemeClr val="bg1">
                  <a:lumMod val="10000"/>
                </a:schemeClr>
              </a:solidFill>
            </a:endParaRPr>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4</a:t>
            </a:fld>
            <a:endParaRPr lang="nl-NL"/>
          </a:p>
        </p:txBody>
      </p:sp>
      <p:pic>
        <p:nvPicPr>
          <p:cNvPr id="269314" name="Picture 2" descr="http://www.tmbdejongbv.nl/img/foto/lassen2.jpg"/>
          <p:cNvPicPr>
            <a:picLocks noChangeAspect="1" noChangeArrowheads="1"/>
          </p:cNvPicPr>
          <p:nvPr/>
        </p:nvPicPr>
        <p:blipFill>
          <a:blip r:embed="rId2" cstate="print"/>
          <a:srcRect/>
          <a:stretch>
            <a:fillRect/>
          </a:stretch>
        </p:blipFill>
        <p:spPr bwMode="auto">
          <a:xfrm>
            <a:off x="0" y="3501008"/>
            <a:ext cx="5059442" cy="3356992"/>
          </a:xfrm>
          <a:prstGeom prst="rect">
            <a:avLst/>
          </a:prstGeom>
          <a:noFill/>
        </p:spPr>
      </p:pic>
      <p:pic>
        <p:nvPicPr>
          <p:cNvPr id="269316" name="Picture 4" descr="http://www.vdlkonings.com/data/images/vdl%20konings/lassen/VDL%20Konings_Lassen.JPG"/>
          <p:cNvPicPr>
            <a:picLocks noChangeAspect="1" noChangeArrowheads="1"/>
          </p:cNvPicPr>
          <p:nvPr/>
        </p:nvPicPr>
        <p:blipFill>
          <a:blip r:embed="rId3" cstate="print"/>
          <a:srcRect/>
          <a:stretch>
            <a:fillRect/>
          </a:stretch>
        </p:blipFill>
        <p:spPr bwMode="auto">
          <a:xfrm>
            <a:off x="4022725" y="1484784"/>
            <a:ext cx="5121275" cy="3417888"/>
          </a:xfrm>
          <a:prstGeom prst="rect">
            <a:avLst/>
          </a:prstGeom>
          <a:noFill/>
        </p:spPr>
      </p:pic>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lumMod val="10000"/>
                  </a:schemeClr>
                </a:solidFill>
              </a:rPr>
              <a:t>Gevaren bij elektrisch </a:t>
            </a:r>
            <a:r>
              <a:rPr lang="nl-NL" dirty="0">
                <a:solidFill>
                  <a:schemeClr val="bg1">
                    <a:lumMod val="10000"/>
                  </a:schemeClr>
                </a:solidFill>
              </a:rPr>
              <a:t>lassen</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5</a:t>
            </a:fld>
            <a:endParaRPr lang="nl-NL"/>
          </a:p>
        </p:txBody>
      </p:sp>
      <p:graphicFrame>
        <p:nvGraphicFramePr>
          <p:cNvPr id="5" name="Tabel 4"/>
          <p:cNvGraphicFramePr>
            <a:graphicFrameLocks noGrp="1"/>
          </p:cNvGraphicFramePr>
          <p:nvPr>
            <p:extLst>
              <p:ext uri="{D42A27DB-BD31-4B8C-83A1-F6EECF244321}">
                <p14:modId xmlns:p14="http://schemas.microsoft.com/office/powerpoint/2010/main" val="382218876"/>
              </p:ext>
            </p:extLst>
          </p:nvPr>
        </p:nvGraphicFramePr>
        <p:xfrm>
          <a:off x="0" y="3356992"/>
          <a:ext cx="8748464" cy="2103120"/>
        </p:xfrm>
        <a:graphic>
          <a:graphicData uri="http://schemas.openxmlformats.org/drawingml/2006/table">
            <a:tbl>
              <a:tblPr firstRow="1" bandRow="1">
                <a:tableStyleId>{5C22544A-7EE6-4342-B048-85BDC9FD1C3A}</a:tableStyleId>
              </a:tblPr>
              <a:tblGrid>
                <a:gridCol w="5096931"/>
                <a:gridCol w="3651533"/>
              </a:tblGrid>
              <a:tr h="139040">
                <a:tc>
                  <a:txBody>
                    <a:bodyPr/>
                    <a:lstStyle/>
                    <a:p>
                      <a:r>
                        <a:rPr lang="nl-NL" sz="4400" dirty="0" smtClean="0"/>
                        <a:t>Longaandoeningen</a:t>
                      </a:r>
                    </a:p>
                    <a:p>
                      <a:r>
                        <a:rPr lang="nl-NL" sz="4400" dirty="0" smtClean="0"/>
                        <a:t>Vergiftiging </a:t>
                      </a:r>
                    </a:p>
                    <a:p>
                      <a:endParaRPr lang="nl-NL" sz="4400" dirty="0"/>
                    </a:p>
                  </a:txBody>
                  <a:tcPr>
                    <a:solidFill>
                      <a:schemeClr val="tx1">
                        <a:lumMod val="95000"/>
                        <a:lumOff val="5000"/>
                      </a:schemeClr>
                    </a:solidFill>
                  </a:tcPr>
                </a:tc>
                <a:tc>
                  <a:txBody>
                    <a:bodyPr/>
                    <a:lstStyle/>
                    <a:p>
                      <a:r>
                        <a:rPr lang="nl-NL" sz="4400" dirty="0" smtClean="0"/>
                        <a:t>Door inademen</a:t>
                      </a:r>
                      <a:r>
                        <a:rPr lang="nl-NL" sz="4400" baseline="0" dirty="0" smtClean="0"/>
                        <a:t> van </a:t>
                      </a:r>
                      <a:r>
                        <a:rPr lang="nl-NL" sz="4400" baseline="0" dirty="0" err="1" smtClean="0"/>
                        <a:t>lasrook</a:t>
                      </a:r>
                      <a:endParaRPr lang="nl-NL" sz="4400" dirty="0"/>
                    </a:p>
                  </a:txBody>
                  <a:tcPr>
                    <a:solidFill>
                      <a:schemeClr val="tx1">
                        <a:lumMod val="95000"/>
                        <a:lumOff val="5000"/>
                      </a:schemeClr>
                    </a:solidFill>
                  </a:tcPr>
                </a:tc>
              </a:tr>
            </a:tbl>
          </a:graphicData>
        </a:graphic>
      </p:graphicFrame>
    </p:spTree>
    <p:extLst>
      <p:ext uri="{BB962C8B-B14F-4D97-AF65-F5344CB8AC3E}">
        <p14:creationId xmlns:p14="http://schemas.microsoft.com/office/powerpoint/2010/main" val="2754902195"/>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8800" dirty="0" smtClean="0">
                <a:solidFill>
                  <a:schemeClr val="bg1">
                    <a:lumMod val="10000"/>
                  </a:schemeClr>
                </a:solidFill>
              </a:rPr>
              <a:t>Autogeen lassen</a:t>
            </a:r>
            <a:endParaRPr lang="nl-NL" sz="8800" dirty="0">
              <a:solidFill>
                <a:schemeClr val="bg1">
                  <a:lumMod val="10000"/>
                </a:schemeClr>
              </a:solidFill>
            </a:endParaRPr>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dirty="0" smtClean="0"/>
          </a:p>
          <a:p>
            <a:endParaRPr lang="nl-NL" dirty="0" smtClean="0"/>
          </a:p>
          <a:p>
            <a:r>
              <a:rPr lang="nl-NL" dirty="0" smtClean="0"/>
              <a:t>                     </a:t>
            </a:r>
            <a:fld id="{9688DD54-0652-4E7E-8127-751C87215113}" type="slidenum">
              <a:rPr lang="nl-NL" smtClean="0"/>
              <a:pPr/>
              <a:t>6</a:t>
            </a:fld>
            <a:endParaRPr lang="nl-NL" dirty="0"/>
          </a:p>
        </p:txBody>
      </p:sp>
      <p:pic>
        <p:nvPicPr>
          <p:cNvPr id="288770" name="Picture 2" descr="http://upload.wikimedia.org/wikipedia/commons/thumb/8/81/US_Navy_021121-N-6278J-003_braising_a_fitting_in_the_ship's_pipe_shop.jpg/300px-US_Navy_021121-N-6278J-003_braising_a_fitting_in_the_ship's_pipe_shop.jpg"/>
          <p:cNvPicPr>
            <a:picLocks noChangeAspect="1" noChangeArrowheads="1"/>
          </p:cNvPicPr>
          <p:nvPr/>
        </p:nvPicPr>
        <p:blipFill>
          <a:blip r:embed="rId2" cstate="print"/>
          <a:srcRect/>
          <a:stretch>
            <a:fillRect/>
          </a:stretch>
        </p:blipFill>
        <p:spPr bwMode="auto">
          <a:xfrm>
            <a:off x="0" y="1700808"/>
            <a:ext cx="3429000" cy="2228850"/>
          </a:xfrm>
          <a:prstGeom prst="rect">
            <a:avLst/>
          </a:prstGeom>
          <a:noFill/>
        </p:spPr>
      </p:pic>
      <p:pic>
        <p:nvPicPr>
          <p:cNvPr id="288772" name="Picture 4" descr="http://www.vanotools.nl/infosite/style/Techniek%20know%20how/clip_image001_0007.jpg"/>
          <p:cNvPicPr>
            <a:picLocks noChangeAspect="1" noChangeArrowheads="1"/>
          </p:cNvPicPr>
          <p:nvPr/>
        </p:nvPicPr>
        <p:blipFill>
          <a:blip r:embed="rId3" cstate="print"/>
          <a:srcRect/>
          <a:stretch>
            <a:fillRect/>
          </a:stretch>
        </p:blipFill>
        <p:spPr bwMode="auto">
          <a:xfrm>
            <a:off x="4446588" y="1772816"/>
            <a:ext cx="4697412" cy="5337176"/>
          </a:xfrm>
          <a:prstGeom prst="rect">
            <a:avLst/>
          </a:prstGeom>
          <a:noFill/>
        </p:spPr>
      </p:pic>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bg1">
                    <a:lumMod val="10000"/>
                  </a:schemeClr>
                </a:solidFill>
              </a:rPr>
              <a:t>Gevaren bij </a:t>
            </a:r>
            <a:r>
              <a:rPr lang="nl-NL" dirty="0" smtClean="0">
                <a:solidFill>
                  <a:schemeClr val="bg1">
                    <a:lumMod val="10000"/>
                  </a:schemeClr>
                </a:solidFill>
              </a:rPr>
              <a:t>autogeen </a:t>
            </a:r>
            <a:r>
              <a:rPr lang="nl-NL" dirty="0">
                <a:solidFill>
                  <a:schemeClr val="bg1">
                    <a:lumMod val="10000"/>
                  </a:schemeClr>
                </a:solidFill>
              </a:rPr>
              <a:t>lassen</a:t>
            </a:r>
            <a:endParaRPr lang="nl-NL" dirty="0"/>
          </a:p>
        </p:txBody>
      </p:sp>
      <p:sp>
        <p:nvSpPr>
          <p:cNvPr id="3" name="Tijdelijke aanduiding voor inhoud 2"/>
          <p:cNvSpPr>
            <a:spLocks noGrp="1"/>
          </p:cNvSpPr>
          <p:nvPr>
            <p:ph idx="1"/>
          </p:nvPr>
        </p:nvSpPr>
        <p:spPr/>
        <p:txBody>
          <a:bodyPr/>
          <a:lstStyle/>
          <a:p>
            <a:r>
              <a:rPr lang="nl-NL" dirty="0" smtClean="0"/>
              <a:t>Cilinder met zuurstof onder druk </a:t>
            </a:r>
            <a:r>
              <a:rPr lang="nl-NL" dirty="0" smtClean="0">
                <a:sym typeface="Wingdings" pitchFamily="2" charset="2"/>
              </a:rPr>
              <a:t> </a:t>
            </a:r>
            <a:r>
              <a:rPr lang="nl-NL" dirty="0" err="1" smtClean="0">
                <a:sym typeface="Wingdings" pitchFamily="2" charset="2"/>
              </a:rPr>
              <a:t>brandbevorderend</a:t>
            </a:r>
            <a:endParaRPr lang="nl-NL" dirty="0" smtClean="0"/>
          </a:p>
          <a:p>
            <a:r>
              <a:rPr lang="nl-NL" dirty="0"/>
              <a:t>Cilinder met </a:t>
            </a:r>
            <a:r>
              <a:rPr lang="nl-NL" dirty="0" smtClean="0"/>
              <a:t>acetyleen of propaan </a:t>
            </a:r>
            <a:r>
              <a:rPr lang="nl-NL" dirty="0" smtClean="0">
                <a:sym typeface="Wingdings" pitchFamily="2" charset="2"/>
              </a:rPr>
              <a:t> explosieve mengsels met lucht</a:t>
            </a:r>
            <a:endParaRPr lang="nl-NL" dirty="0"/>
          </a:p>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7</a:t>
            </a:fld>
            <a:endParaRPr lang="nl-NL"/>
          </a:p>
        </p:txBody>
      </p:sp>
    </p:spTree>
    <p:extLst>
      <p:ext uri="{BB962C8B-B14F-4D97-AF65-F5344CB8AC3E}">
        <p14:creationId xmlns:p14="http://schemas.microsoft.com/office/powerpoint/2010/main" val="439550415"/>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Laskap</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8</a:t>
            </a:fld>
            <a:endParaRPr lang="nl-NL"/>
          </a:p>
        </p:txBody>
      </p:sp>
      <p:pic>
        <p:nvPicPr>
          <p:cNvPr id="287746" name="Picture 2" descr="http://www.multiweld.com/uploadedImages/images/news/3m-speedglas-9100-laskap.png"/>
          <p:cNvPicPr>
            <a:picLocks noChangeAspect="1" noChangeArrowheads="1"/>
          </p:cNvPicPr>
          <p:nvPr/>
        </p:nvPicPr>
        <p:blipFill>
          <a:blip r:embed="rId2" cstate="print"/>
          <a:srcRect/>
          <a:stretch>
            <a:fillRect/>
          </a:stretch>
        </p:blipFill>
        <p:spPr bwMode="auto">
          <a:xfrm>
            <a:off x="2771800" y="1340768"/>
            <a:ext cx="5715000" cy="5715000"/>
          </a:xfrm>
          <a:prstGeom prst="rect">
            <a:avLst/>
          </a:prstGeom>
          <a:noFill/>
        </p:spPr>
      </p:pic>
      <p:pic>
        <p:nvPicPr>
          <p:cNvPr id="287748" name="Picture 4" descr="http://www.dtsens.nl/catalogus/ababft53.jpg"/>
          <p:cNvPicPr>
            <a:picLocks noChangeAspect="1" noChangeArrowheads="1"/>
          </p:cNvPicPr>
          <p:nvPr/>
        </p:nvPicPr>
        <p:blipFill>
          <a:blip r:embed="rId3" cstate="print"/>
          <a:srcRect/>
          <a:stretch>
            <a:fillRect/>
          </a:stretch>
        </p:blipFill>
        <p:spPr bwMode="auto">
          <a:xfrm>
            <a:off x="0" y="3573016"/>
            <a:ext cx="2525712" cy="2525713"/>
          </a:xfrm>
          <a:prstGeom prst="rect">
            <a:avLst/>
          </a:prstGeom>
          <a:noFill/>
        </p:spPr>
      </p:pic>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bg1">
                    <a:lumMod val="10000"/>
                  </a:schemeClr>
                </a:solidFill>
              </a:rPr>
              <a:t>Acetyleenfles rechtop of onder een hoek van tenminste 30</a:t>
            </a:r>
            <a:r>
              <a:rPr lang="nl-NL" dirty="0" smtClean="0">
                <a:solidFill>
                  <a:schemeClr val="bg1">
                    <a:lumMod val="10000"/>
                  </a:schemeClr>
                </a:solidFill>
                <a:sym typeface="Symbol"/>
              </a:rPr>
              <a:t></a:t>
            </a:r>
            <a:endParaRPr lang="nl-NL" dirty="0">
              <a:solidFill>
                <a:schemeClr val="bg1">
                  <a:lumMod val="10000"/>
                </a:schemeClr>
              </a:solidFill>
            </a:endParaRPr>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endParaRPr lang="nl-NL" smtClean="0"/>
          </a:p>
          <a:p>
            <a:endParaRPr lang="nl-NL" smtClean="0"/>
          </a:p>
          <a:p>
            <a:r>
              <a:rPr lang="nl-NL" smtClean="0"/>
              <a:t>                     </a:t>
            </a:r>
            <a:fld id="{9688DD54-0652-4E7E-8127-751C87215113}" type="slidenum">
              <a:rPr lang="nl-NL" smtClean="0"/>
              <a:pPr/>
              <a:t>9</a:t>
            </a:fld>
            <a:endParaRPr lang="nl-NL"/>
          </a:p>
        </p:txBody>
      </p:sp>
      <p:pic>
        <p:nvPicPr>
          <p:cNvPr id="293890" name="Picture 2" descr="http://comps.canstockphoto.com/can-stock-photo_csp4803696.jpg"/>
          <p:cNvPicPr>
            <a:picLocks noChangeAspect="1" noChangeArrowheads="1"/>
          </p:cNvPicPr>
          <p:nvPr/>
        </p:nvPicPr>
        <p:blipFill>
          <a:blip r:embed="rId2" cstate="print"/>
          <a:srcRect/>
          <a:stretch>
            <a:fillRect/>
          </a:stretch>
        </p:blipFill>
        <p:spPr bwMode="auto">
          <a:xfrm>
            <a:off x="323528" y="1988840"/>
            <a:ext cx="3851275" cy="4572000"/>
          </a:xfrm>
          <a:prstGeom prst="rect">
            <a:avLst/>
          </a:prstGeom>
          <a:noFill/>
        </p:spPr>
      </p:pic>
      <p:pic>
        <p:nvPicPr>
          <p:cNvPr id="269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544485"/>
            <a:ext cx="5760640" cy="383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8">
      <a:dk1>
        <a:srgbClr val="000000"/>
      </a:dk1>
      <a:lt1>
        <a:srgbClr val="FFFFCC"/>
      </a:lt1>
      <a:dk2>
        <a:srgbClr val="008000"/>
      </a:dk2>
      <a:lt2>
        <a:srgbClr val="666633"/>
      </a:lt2>
      <a:accent1>
        <a:srgbClr val="339933"/>
      </a:accent1>
      <a:accent2>
        <a:srgbClr val="FFFF00"/>
      </a:accent2>
      <a:accent3>
        <a:srgbClr val="FFFFE2"/>
      </a:accent3>
      <a:accent4>
        <a:srgbClr val="000000"/>
      </a:accent4>
      <a:accent5>
        <a:srgbClr val="ADCAAD"/>
      </a:accent5>
      <a:accent6>
        <a:srgbClr val="E7E700"/>
      </a:accent6>
      <a:hlink>
        <a:srgbClr val="990000"/>
      </a:hlink>
      <a:folHlink>
        <a:srgbClr val="FFCC66"/>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ardontwerp 8">
        <a:dk1>
          <a:srgbClr val="000000"/>
        </a:dk1>
        <a:lt1>
          <a:srgbClr val="FFFFCC"/>
        </a:lt1>
        <a:dk2>
          <a:srgbClr val="008000"/>
        </a:dk2>
        <a:lt2>
          <a:srgbClr val="666633"/>
        </a:lt2>
        <a:accent1>
          <a:srgbClr val="339933"/>
        </a:accent1>
        <a:accent2>
          <a:srgbClr val="FFFF00"/>
        </a:accent2>
        <a:accent3>
          <a:srgbClr val="FFFFE2"/>
        </a:accent3>
        <a:accent4>
          <a:srgbClr val="000000"/>
        </a:accent4>
        <a:accent5>
          <a:srgbClr val="ADCAAD"/>
        </a:accent5>
        <a:accent6>
          <a:srgbClr val="E7E700"/>
        </a:accent6>
        <a:hlink>
          <a:srgbClr val="990000"/>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7449</TotalTime>
  <Words>520</Words>
  <Application>Microsoft Office PowerPoint</Application>
  <PresentationFormat>Diavoorstelling (4:3)</PresentationFormat>
  <Paragraphs>241</Paragraphs>
  <Slides>34</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34</vt:i4>
      </vt:variant>
    </vt:vector>
  </HeadingPairs>
  <TitlesOfParts>
    <vt:vector size="36" baseType="lpstr">
      <vt:lpstr>Standaardontwerp</vt:lpstr>
      <vt:lpstr>Clip</vt:lpstr>
      <vt:lpstr>H 9. Risicovolle arbeidsplaatsen</vt:lpstr>
      <vt:lpstr>Risicovolle arbeidsplaatsen</vt:lpstr>
      <vt:lpstr>Laswerkplek</vt:lpstr>
      <vt:lpstr>Elektrisch lassen</vt:lpstr>
      <vt:lpstr>Gevaren bij elektrisch lassen</vt:lpstr>
      <vt:lpstr>Autogeen lassen</vt:lpstr>
      <vt:lpstr>Gevaren bij autogeen lassen</vt:lpstr>
      <vt:lpstr>Laskap</vt:lpstr>
      <vt:lpstr>Acetyleenfles rechtop of onder een hoek van tenminste 30</vt:lpstr>
      <vt:lpstr>Explosiegevaarlijke zone</vt:lpstr>
      <vt:lpstr>Pneumatisch gereedschap</vt:lpstr>
      <vt:lpstr>Besloten ruimte</vt:lpstr>
      <vt:lpstr>Voorbeelden besloten ruimten: </vt:lpstr>
      <vt:lpstr>Voorbeelden besloten ruimten:</vt:lpstr>
      <vt:lpstr>Riool</vt:lpstr>
      <vt:lpstr>PowerPoint-presentatie</vt:lpstr>
      <vt:lpstr>Verstikking door zuurstoftekort</vt:lpstr>
      <vt:lpstr>PowerPoint-presentatie</vt:lpstr>
      <vt:lpstr>Werken op hoogte</vt:lpstr>
      <vt:lpstr>Dakrandbeveiliging</vt:lpstr>
      <vt:lpstr>Hoek van 75 graden</vt:lpstr>
      <vt:lpstr>ladderbomen</vt:lpstr>
      <vt:lpstr>Minimaal 1 meter</vt:lpstr>
      <vt:lpstr>Ladders</vt:lpstr>
      <vt:lpstr>Ladders</vt:lpstr>
      <vt:lpstr>Hoogwerkers</vt:lpstr>
      <vt:lpstr>Steigers</vt:lpstr>
      <vt:lpstr>Rolsteigers </vt:lpstr>
      <vt:lpstr>PowerPoint-presentatie</vt:lpstr>
      <vt:lpstr>PowerPoint-presentatie</vt:lpstr>
      <vt:lpstr>PowerPoint-presentatie</vt:lpstr>
      <vt:lpstr>Hangsteigers </vt:lpstr>
      <vt:lpstr>Lijnen en vangnetten</vt:lpstr>
      <vt:lpstr>H 10. Persoonlijke beschermingsmiddelen</vt:lpstr>
    </vt:vector>
  </TitlesOfParts>
  <Company>IPC Groene Ruimte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 diatitel</dc:title>
  <dc:subject>Basisveiligheid sheets</dc:subject>
  <dc:creator>A.Bakker</dc:creator>
  <cp:lastModifiedBy>Dick van der Neut</cp:lastModifiedBy>
  <cp:revision>190</cp:revision>
  <cp:lastPrinted>2000-10-11T12:57:01Z</cp:lastPrinted>
  <dcterms:created xsi:type="dcterms:W3CDTF">1999-12-02T08:16:30Z</dcterms:created>
  <dcterms:modified xsi:type="dcterms:W3CDTF">2012-10-23T14:26:14Z</dcterms:modified>
</cp:coreProperties>
</file>